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7" r:id="rId3"/>
  </p:sldMasterIdLst>
  <p:notesMasterIdLst>
    <p:notesMasterId r:id="rId74"/>
  </p:notesMasterIdLst>
  <p:sldIdLst>
    <p:sldId id="256" r:id="rId4"/>
    <p:sldId id="257" r:id="rId5"/>
    <p:sldId id="397" r:id="rId6"/>
    <p:sldId id="258" r:id="rId7"/>
    <p:sldId id="259" r:id="rId8"/>
    <p:sldId id="342" r:id="rId9"/>
    <p:sldId id="261" r:id="rId10"/>
    <p:sldId id="262" r:id="rId11"/>
    <p:sldId id="264" r:id="rId12"/>
    <p:sldId id="348" r:id="rId13"/>
    <p:sldId id="349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382" r:id="rId22"/>
    <p:sldId id="383" r:id="rId23"/>
    <p:sldId id="384" r:id="rId24"/>
    <p:sldId id="385" r:id="rId25"/>
    <p:sldId id="386" r:id="rId26"/>
    <p:sldId id="387" r:id="rId27"/>
    <p:sldId id="272" r:id="rId28"/>
    <p:sldId id="302" r:id="rId29"/>
    <p:sldId id="304" r:id="rId30"/>
    <p:sldId id="305" r:id="rId31"/>
    <p:sldId id="306" r:id="rId32"/>
    <p:sldId id="344" r:id="rId33"/>
    <p:sldId id="345" r:id="rId34"/>
    <p:sldId id="346" r:id="rId35"/>
    <p:sldId id="347" r:id="rId36"/>
    <p:sldId id="323" r:id="rId37"/>
    <p:sldId id="359" r:id="rId38"/>
    <p:sldId id="324" r:id="rId39"/>
    <p:sldId id="341" r:id="rId40"/>
    <p:sldId id="357" r:id="rId41"/>
    <p:sldId id="358" r:id="rId42"/>
    <p:sldId id="332" r:id="rId43"/>
    <p:sldId id="333" r:id="rId44"/>
    <p:sldId id="334" r:id="rId45"/>
    <p:sldId id="335" r:id="rId46"/>
    <p:sldId id="336" r:id="rId47"/>
    <p:sldId id="360" r:id="rId48"/>
    <p:sldId id="362" r:id="rId49"/>
    <p:sldId id="363" r:id="rId50"/>
    <p:sldId id="364" r:id="rId51"/>
    <p:sldId id="365" r:id="rId52"/>
    <p:sldId id="338" r:id="rId53"/>
    <p:sldId id="339" r:id="rId54"/>
    <p:sldId id="340" r:id="rId55"/>
    <p:sldId id="388" r:id="rId56"/>
    <p:sldId id="371" r:id="rId57"/>
    <p:sldId id="372" r:id="rId58"/>
    <p:sldId id="375" r:id="rId59"/>
    <p:sldId id="391" r:id="rId60"/>
    <p:sldId id="392" r:id="rId61"/>
    <p:sldId id="393" r:id="rId62"/>
    <p:sldId id="394" r:id="rId63"/>
    <p:sldId id="395" r:id="rId64"/>
    <p:sldId id="398" r:id="rId65"/>
    <p:sldId id="396" r:id="rId66"/>
    <p:sldId id="376" r:id="rId67"/>
    <p:sldId id="377" r:id="rId68"/>
    <p:sldId id="378" r:id="rId69"/>
    <p:sldId id="379" r:id="rId70"/>
    <p:sldId id="380" r:id="rId71"/>
    <p:sldId id="369" r:id="rId72"/>
    <p:sldId id="370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0391" autoAdjust="0"/>
  </p:normalViewPr>
  <p:slideViewPr>
    <p:cSldViewPr>
      <p:cViewPr varScale="1">
        <p:scale>
          <a:sx n="66" d="100"/>
          <a:sy n="66" d="100"/>
        </p:scale>
        <p:origin x="-147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wmf"/><Relationship Id="rId1" Type="http://schemas.openxmlformats.org/officeDocument/2006/relationships/image" Target="../media/image2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54323-BBBD-41DB-BFC7-C60BB2454343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A966D-42D3-4107-82F7-2A9C1269AC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0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6A966D-42D3-4107-82F7-2A9C1269ACC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91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79DF6C-ABF7-4D1A-BE59-0EF3D2BACA15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5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5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FBC3F-9AD0-44E9-9E52-9E68C550B59A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54A942-4E34-44DB-950C-054767136246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7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1494B-EFFF-4F81-A852-0D96285BB16B}" type="slidenum">
              <a:rPr lang="en-US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8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19099-892C-45D8-8718-9918BD1541B3}" type="slidenum">
              <a:rPr lang="en-US" smtClean="0"/>
              <a:pPr>
                <a:defRPr/>
              </a:pPr>
              <a:t>19</a:t>
            </a:fld>
            <a:endParaRPr lang="en-US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6EEE83-E30B-4C6A-BDB0-E84C169E3E76}" type="slidenum">
              <a:rPr lang="en-US" smtClean="0"/>
              <a:pPr>
                <a:defRPr/>
              </a:pPr>
              <a:t>20</a:t>
            </a:fld>
            <a:endParaRPr lang="en-US" smtClean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D7779-0B42-47AE-B133-78D0B88D44F0}" type="slidenum">
              <a:rPr lang="en-US" smtClean="0"/>
              <a:pPr>
                <a:defRPr/>
              </a:pPr>
              <a:t>21</a:t>
            </a:fld>
            <a:endParaRPr lang="en-US" smtClean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DED0B3-A1CE-439F-B6A0-91B930165096}" type="slidenum">
              <a:rPr lang="en-US" smtClean="0"/>
              <a:pPr>
                <a:defRPr/>
              </a:pPr>
              <a:t>22</a:t>
            </a:fld>
            <a:endParaRPr lang="en-US" smtClean="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B7C2A3-410A-4869-815B-B4309AF8AF09}" type="slidenum">
              <a:rPr lang="en-US" smtClean="0"/>
              <a:pPr>
                <a:defRPr/>
              </a:pPr>
              <a:t>23</a:t>
            </a:fld>
            <a:endParaRPr lang="en-US" smtClean="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AEB354-41E2-4291-B52E-E4D1AA9B58CC}" type="slidenum">
              <a:rPr lang="en-US" smtClean="0"/>
              <a:pPr>
                <a:defRPr/>
              </a:pPr>
              <a:t>24</a:t>
            </a:fld>
            <a:endParaRPr lang="en-US" smtClean="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 60 </a:t>
            </a:r>
            <a:r>
              <a:rPr lang="en-US" dirty="0" err="1" smtClean="0"/>
              <a:t>trở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, OR part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6A966D-42D3-4107-82F7-2A9C1269ACC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85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CA5972-1760-419D-8289-31933F23CEDD}" type="slidenum">
              <a:rPr lang="en-US" smtClean="0"/>
              <a:pPr>
                <a:defRPr/>
              </a:pPr>
              <a:t>35</a:t>
            </a:fld>
            <a:endParaRPr lang="en-US" smtClean="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smtClean="0">
                <a:latin typeface="Arial" pitchFamily="34" charset="0"/>
              </a:rPr>
              <a:t>Motivation slide. Clearly location has to help, but bag-of-words doesn’t have it…</a:t>
            </a:r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43EB65-E3DD-48DD-A906-C7813D2AD2DE}" type="slidenum">
              <a:rPr lang="en-US">
                <a:solidFill>
                  <a:prstClr val="black"/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3CD1FC-985A-4F66-9143-8DA7110AA90C}" type="slidenum">
              <a:rPr lang="en-US">
                <a:solidFill>
                  <a:prstClr val="black"/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E067C9-95A9-46C1-B030-226E3E12965C}" type="slidenum">
              <a:rPr lang="en-US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E8115-AC0B-4774-8759-BB50D2D9C549}" type="slidenum">
              <a:rPr lang="en-US">
                <a:solidFill>
                  <a:prstClr val="black"/>
                </a:solidFill>
              </a:rPr>
              <a:pPr>
                <a:defRPr/>
              </a:pPr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915E46-B192-435D-8850-618050F7A707}" type="slidenum">
              <a:rPr lang="en-US">
                <a:solidFill>
                  <a:prstClr val="black"/>
                </a:solidFill>
              </a:rPr>
              <a:pPr>
                <a:defRPr/>
              </a:pPr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F9E3D1-4596-4DD8-98C4-6A7013DB4E60}" type="slidenum">
              <a:rPr lang="en-US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C2EAF3-9132-46EE-990F-12A86878A6DB}" type="slidenum">
              <a:rPr lang="en-US">
                <a:solidFill>
                  <a:prstClr val="black"/>
                </a:solidFill>
              </a:rPr>
              <a:pPr>
                <a:defRPr/>
              </a:pPr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07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C59929-024C-402D-A738-2F83C0FC9602}" type="slidenum">
              <a:rPr lang="en-US">
                <a:solidFill>
                  <a:prstClr val="black"/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585788"/>
            <a:ext cx="3994150" cy="29972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4" y="3779839"/>
            <a:ext cx="4632325" cy="3582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07C77E-BDB4-4B71-89A3-BC02893D8999}" type="slidenum">
              <a:rPr lang="en-US">
                <a:solidFill>
                  <a:prstClr val="black"/>
                </a:solidFill>
              </a:rPr>
              <a:pPr>
                <a:defRPr/>
              </a:pPr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585788"/>
            <a:ext cx="3994150" cy="29972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4" y="3779839"/>
            <a:ext cx="4632325" cy="35829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34AEBF-5516-4FAD-BF6D-E05D2B748DC6}" type="slidenum">
              <a:rPr lang="en-US"/>
              <a:pPr/>
              <a:t>7</a:t>
            </a:fld>
            <a:endParaRPr lang="en-US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E107B4-AF11-4F20-8E72-42D34830EE03}" type="slidenum">
              <a:rPr lang="en-US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8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12D5A-6A19-48C2-98C3-4E3D43A47B8E}" type="slidenum">
              <a:rPr lang="en-US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4782BD-2AF4-497D-A8DA-FFCE73203178}" type="slidenum">
              <a:rPr lang="en-US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04A93E-7F7E-4FA8-BF78-089A70621FDD}" type="slidenum">
              <a:rPr lang="en-US" smtClean="0"/>
              <a:pPr>
                <a:defRPr/>
              </a:pPr>
              <a:t>62</a:t>
            </a:fld>
            <a:endParaRPr lang="en-US" smtClean="0"/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0202CD-9355-45B5-BBEC-8ACED3EEA483}" type="slidenum">
              <a:rPr lang="en-US"/>
              <a:pPr/>
              <a:t>8</a:t>
            </a:fld>
            <a:endParaRPr lang="en-US"/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74D2E9-60F6-4886-AAA6-AC4AD5B4BC9E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itchFamily="34" charset="0"/>
              </a:rPr>
              <a:t>1500-3000 basic-level nouns, ~10 types per basic-level category</a:t>
            </a:r>
          </a:p>
          <a:p>
            <a:pPr eaLnBrk="1" hangingPunct="1"/>
            <a:r>
              <a:rPr lang="en-US" altLang="en-US" smtClean="0">
                <a:latin typeface="Arial" pitchFamily="34" charset="0"/>
              </a:rPr>
              <a:t>Alternative explanation (Perona): ~1000 names per domain (broad scene category), 20-30 domains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33B05C-848A-437F-AAD5-862A7D6D93DB}" type="slidenum">
              <a:rPr lang="en-US" smtClean="0"/>
              <a:pPr>
                <a:defRPr/>
              </a:pPr>
              <a:t>11</a:t>
            </a:fld>
            <a:endParaRPr lang="en-US" smtClean="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4610B3-3A86-4BEE-BE42-1DB3083C37BD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AC2393-CB62-417C-8FDD-8676F8D69A44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3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3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09F4C-36EB-412F-A41E-43D6A98B3D34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8A7956A-737B-48E4-B22E-522C2AE6D057}"/>
              </a:ext>
            </a:extLst>
          </p:cNvPr>
          <p:cNvGrpSpPr/>
          <p:nvPr/>
        </p:nvGrpSpPr>
        <p:grpSpPr>
          <a:xfrm>
            <a:off x="-20412" y="857250"/>
            <a:ext cx="9164412" cy="6534150"/>
            <a:chOff x="0" y="15240"/>
            <a:chExt cx="12219216" cy="6842760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EA02EBBA-0615-45DC-BCA3-37BF697E73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0" y="15240"/>
              <a:ext cx="12219216" cy="684276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FC1EB87-8D19-4ECD-A009-C90361330B03}"/>
                </a:ext>
              </a:extLst>
            </p:cNvPr>
            <p:cNvSpPr/>
            <p:nvPr userDrawn="1"/>
          </p:nvSpPr>
          <p:spPr>
            <a:xfrm>
              <a:off x="4626591" y="2756848"/>
              <a:ext cx="3984009" cy="672152"/>
            </a:xfrm>
            <a:prstGeom prst="rect">
              <a:avLst/>
            </a:prstGeom>
            <a:solidFill>
              <a:srgbClr val="1E417A"/>
            </a:solidFill>
            <a:ln>
              <a:solidFill>
                <a:srgbClr val="1E4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A65B5C9-301D-4919-9D5C-5248A8B63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01DE8B9-D0E9-496F-BDDA-FC90AAA99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9B3E8D5-A5BF-4ADF-93A6-3F83D748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3C8B955-47F2-4FFF-91AF-AC96B3A16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9D08ED-6F73-40A6-A507-5BBE8640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4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417DD6-F34B-409E-9125-2DBD744AE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C55934E-7AB0-4C7E-8D53-05FCA35EC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B8436B1-D34C-4440-A89A-305ADD8A5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D5BC98-D8EA-4803-A719-55D9CF468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63B864E-D7B6-492E-82C7-2F1227E6A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5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5FD1962-2E48-403D-ACD9-D5545245D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79287F1-ED5A-41B1-9A4D-3B95B1674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F8BB8A-263D-4D43-9935-BC513E69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4654BA-B24F-4F51-9B74-CD7340D2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148A243-F794-45F7-9B94-759FBF24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35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90600"/>
            <a:ext cx="8229600" cy="0"/>
          </a:xfrm>
          <a:prstGeom prst="line">
            <a:avLst/>
          </a:prstGeom>
          <a:ln w="50800">
            <a:solidFill>
              <a:srgbClr val="007E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173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8B8F3-0C44-4587-B21E-CC277F8EDB2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63CEA2-B190-446E-988A-AE981FEDC0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4537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7E897-9CCA-4650-89C9-FAE0562A6E1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3EFBBB-9496-4689-A798-1FE0B51784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8576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1D7C7-5066-48FA-AA0C-2B39BB91543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06351-61C5-46BF-9AE3-3FBF1811A7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3781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B917B-204E-4F2F-80D3-9C12800F5A41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8FDDBF-4B84-4967-980E-EED8B883E4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3658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6BFC8-0E75-4BA2-BF2D-C612EF4AAE5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C9683B-BFA9-4003-8396-2DCC26D0EAD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9146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E43F4-6FAD-49F5-9427-CBFD431BF9E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31EB63-D90E-4B3B-8FDE-8AFE84F9ED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509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1A3A8A-8D9D-4979-993C-53F1B4FEA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734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E362F5-1DB2-428B-B5B8-4D646E42F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0982"/>
            <a:ext cx="7886700" cy="4555981"/>
          </a:xfrm>
        </p:spPr>
        <p:txBody>
          <a:bodyPr/>
          <a:lstStyle>
            <a:lvl1pPr>
              <a:lnSpc>
                <a:spcPct val="100000"/>
              </a:lnSpc>
              <a:spcAft>
                <a:spcPts val="0"/>
              </a:spcAft>
              <a:defRPr/>
            </a:lvl1pPr>
            <a:lvl2pPr>
              <a:lnSpc>
                <a:spcPct val="100000"/>
              </a:lnSpc>
              <a:spcAft>
                <a:spcPts val="0"/>
              </a:spcAft>
              <a:defRPr/>
            </a:lvl2pPr>
            <a:lvl3pPr>
              <a:lnSpc>
                <a:spcPct val="100000"/>
              </a:lnSpc>
              <a:spcAft>
                <a:spcPts val="0"/>
              </a:spcAft>
              <a:defRPr/>
            </a:lvl3pPr>
            <a:lvl4pPr>
              <a:lnSpc>
                <a:spcPct val="100000"/>
              </a:lnSpc>
              <a:spcAft>
                <a:spcPts val="0"/>
              </a:spcAft>
              <a:defRPr/>
            </a:lvl4pPr>
            <a:lvl5pPr>
              <a:lnSpc>
                <a:spcPct val="100000"/>
              </a:lnSpc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F7FCAA0-5975-46CB-9C63-E26AB420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A3ABA25-2A02-4266-9045-3C7B7C51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4E98991-4A8D-4634-9312-B807C089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BECC7FE6-4FCF-42F0-A1DB-065779BAC05D}"/>
              </a:ext>
            </a:extLst>
          </p:cNvPr>
          <p:cNvCxnSpPr>
            <a:cxnSpLocks/>
          </p:cNvCxnSpPr>
          <p:nvPr/>
        </p:nvCxnSpPr>
        <p:spPr>
          <a:xfrm>
            <a:off x="628650" y="1246317"/>
            <a:ext cx="7886700" cy="0"/>
          </a:xfrm>
          <a:prstGeom prst="line">
            <a:avLst/>
          </a:prstGeom>
          <a:ln w="635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53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54EB79-7650-4B89-B247-F08B0E34FB9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0E203-517A-4EB6-847D-277D58442A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57565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A33FD-F194-4EDD-B575-A24E7FDF05D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E388BF-3C66-491E-8EA9-9B587CD980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03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A8CC3-BB52-412E-B4DE-E25DAE597D8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D40D8B-DAD9-42B1-AFCB-2F403B2648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837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A06A6-18BA-412A-8A9C-C1BE58B55C17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D2C121-53EC-41B7-A049-308DE65D11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10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5884D-EF1B-44DC-A077-D312C25A56E0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E0C01E-DEA3-4B54-B84E-20F8A317AD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8991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259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C4A705-D313-4EFD-A6AB-F38D7C172FC4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81F604-D907-4814-A2FA-CAABD1F057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50925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6119F1-8371-4628-BAB9-691764FF1C0C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03D575-D896-4DD7-9B23-6F4E8F41E2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3854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2EA878-DEFB-4DB3-B543-3973160AA518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AA57A-B08C-4631-9664-78F05E26C0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218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45440-B17A-4F27-940B-69E5A8129907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5A927-46BB-4438-9EF7-0111C7C3AF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5522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26F1000-6203-411C-9028-8865CCD6168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3023" y="0"/>
            <a:ext cx="91900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86EA3E-64CA-4F40-B76E-1133EDAF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526171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B97ADCA-C90E-4A65-92A3-4F9F181B2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65E0DB4-DBDD-4AB9-AE0C-AAEB0A491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722D614-E3E3-43C1-9DE0-34347C5B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BC00A16-D5FC-4F85-B872-8C4D658D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EDC16D-9121-4FF0-9D22-B0BF83CE5E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20" y="114300"/>
            <a:ext cx="119518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798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38035C-F054-40BE-AC2B-6041898D2FCA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EFF9D5-2088-4BF5-982E-0DBC07C7841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426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E9D5E-B77F-4EB0-95F9-6D34E3CA6C38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72601C-B815-4037-963E-16855F3DCB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376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4DB54-72E6-486F-84D8-6DEEA903B485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5221D-0DAF-447C-A187-EBAF4F7AEB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25307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92C37-6C2F-4849-A2B6-E5EA6A9539DD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8BF0-A685-48C1-8377-3A1B91467E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6970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A76618-B17D-4506-9C85-E6B6813E7695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22266-52AA-4A33-84E9-45B28D9DBF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663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C2CEA-4109-47DA-9EC3-C0B08EB625DF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D67FEB-CFF4-4C23-9F36-FBEF47197C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08083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04BA2-4198-40E8-BC6A-175F3AEA0779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98B2A-C2ED-4DA2-A997-0232188A78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374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9849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89B804-CA0E-4715-91B8-DDF660538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1D0F71-26EF-4D7B-8C87-175439B55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D029A36-E0B8-4296-B0C9-D3EE5AC83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A13504B-391D-4FDF-8408-A4027FD5A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0D6EAE-478E-46C1-8D07-786C3B021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65FB8A9-1B47-4AF2-BAC4-B3763A98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4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827C04-3EC7-4F28-BAE1-12130B26A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4D093D9-2164-4A1E-9415-4BAC628CA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AE6E527-0210-4543-8E5C-42B123E16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96FA22B-BC9B-47EC-A1D0-B0E1DC6B7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328F29D-DEFE-414D-AD15-057C51B46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7A68581-1AB5-4C6F-8D71-7794B06CE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E183992-B31F-4912-82A2-8E1DEF45A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EACBF83-0FF1-4889-AB27-690DC0667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1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7D0004-8048-4C25-B8F8-07A1730E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C3502E0-656B-43CE-AF5A-A3132CD3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40616CD-5B81-458E-91A9-A1975C07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1740430-B88B-4F73-B297-503DF656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72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DB7925E-9708-47A3-94C4-3F053024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0CF5E50-9313-497F-A267-821357BF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8CA3E51-50A3-4C6F-A9BF-32202648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085EBA-46CC-4A78-B228-0601DE9A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163413-CE29-43E4-A9EB-42BA54B85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0AB35C0-8A0F-42CC-A17F-CE582A8F0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E63230-2E2C-4193-8506-001A379F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E722E08-7A49-4A08-88CC-E41689EB6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C6F7731-A4D0-4938-9C20-1FA45709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8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DF98E41-6A7E-4C64-A319-1A66F6540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04862E6-3922-4311-BD1F-451F2FCB9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50B1D84-9142-41F9-8D5F-5D9039969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F60923D-7849-4755-9284-D6C65F54C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80E5D7E-22DA-4C50-88A9-63C012C5E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909F8DE-F403-4FBF-A2D7-4847A71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83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AFD08FA-C501-480C-A5A2-197C2D36B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E11B535-2F2E-4AF5-B9E0-F9F099634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126374-5C98-4A98-B6DD-2D5769233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F670FF-6B84-4E38-80AD-D2460B21ED46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048147-6C3C-4929-B440-8EC20F2DF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C6CC3B8-56E5-4409-B161-830C99F4C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E57FCD3-8C11-444B-9A03-09FD3C9A6F6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2156EDB-F1CB-45B8-85F0-35121CECBCC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85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77932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A063CE-8F5D-440E-AAFD-C83F54B973C4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6/10/2019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62FC848-B0EC-48B9-AB81-515881DF4BD9}" type="slidenum">
              <a:rPr lang="en-US" altLang="en-US" smtClean="0">
                <a:cs typeface="Arial" panose="020B0604020202020204" pitchFamily="34" charset="0"/>
              </a:rPr>
              <a:pPr/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57BB4C-49B7-4D1C-A406-5D616893BB5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C3EB54-3B01-4734-B8FA-7B52A81912EB}" type="datetimeFigureOut">
              <a:rPr lang="en-US"/>
              <a:pPr>
                <a:defRPr/>
              </a:pPr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EADDFC9-9522-423D-AF71-66FCB416E2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7B2F1A8-D79B-4729-9CCD-DCA871BBD2A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286" y="92076"/>
            <a:ext cx="1069114" cy="4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6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tags" Target="../tags/tag3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10" Type="http://schemas.openxmlformats.org/officeDocument/2006/relationships/image" Target="../media/image26.jpeg"/><Relationship Id="rId4" Type="http://schemas.openxmlformats.org/officeDocument/2006/relationships/tags" Target="../tags/tag4.xml"/><Relationship Id="rId9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8.xml"/><Relationship Id="rId7" Type="http://schemas.openxmlformats.org/officeDocument/2006/relationships/image" Target="../media/image27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9.jpe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0.jpe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31.jpe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2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36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35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4.png"/><Relationship Id="rId5" Type="http://schemas.openxmlformats.org/officeDocument/2006/relationships/tags" Target="../tags/tag26.xml"/><Relationship Id="rId15" Type="http://schemas.openxmlformats.org/officeDocument/2006/relationships/image" Target="../media/image38.jpeg"/><Relationship Id="rId10" Type="http://schemas.openxmlformats.org/officeDocument/2006/relationships/image" Target="../media/image33.png"/><Relationship Id="rId4" Type="http://schemas.openxmlformats.org/officeDocument/2006/relationships/tags" Target="../tags/tag25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jpeg"/><Relationship Id="rId18" Type="http://schemas.openxmlformats.org/officeDocument/2006/relationships/image" Target="../media/image65.jpeg"/><Relationship Id="rId26" Type="http://schemas.openxmlformats.org/officeDocument/2006/relationships/image" Target="../media/image73.jpeg"/><Relationship Id="rId3" Type="http://schemas.openxmlformats.org/officeDocument/2006/relationships/image" Target="../media/image50.jpeg"/><Relationship Id="rId21" Type="http://schemas.openxmlformats.org/officeDocument/2006/relationships/image" Target="../media/image68.jpe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17" Type="http://schemas.openxmlformats.org/officeDocument/2006/relationships/image" Target="../media/image64.jpeg"/><Relationship Id="rId25" Type="http://schemas.openxmlformats.org/officeDocument/2006/relationships/image" Target="../media/image72.jpeg"/><Relationship Id="rId2" Type="http://schemas.openxmlformats.org/officeDocument/2006/relationships/image" Target="../media/image48.jpeg"/><Relationship Id="rId16" Type="http://schemas.openxmlformats.org/officeDocument/2006/relationships/image" Target="../media/image63.jpeg"/><Relationship Id="rId20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24" Type="http://schemas.openxmlformats.org/officeDocument/2006/relationships/image" Target="../media/image71.jpeg"/><Relationship Id="rId5" Type="http://schemas.openxmlformats.org/officeDocument/2006/relationships/image" Target="../media/image52.jpeg"/><Relationship Id="rId15" Type="http://schemas.openxmlformats.org/officeDocument/2006/relationships/image" Target="../media/image62.jpeg"/><Relationship Id="rId23" Type="http://schemas.openxmlformats.org/officeDocument/2006/relationships/image" Target="../media/image70.jpeg"/><Relationship Id="rId28" Type="http://schemas.openxmlformats.org/officeDocument/2006/relationships/image" Target="../media/image75.jpeg"/><Relationship Id="rId10" Type="http://schemas.openxmlformats.org/officeDocument/2006/relationships/image" Target="../media/image57.jpeg"/><Relationship Id="rId19" Type="http://schemas.openxmlformats.org/officeDocument/2006/relationships/image" Target="../media/image66.jpeg"/><Relationship Id="rId4" Type="http://schemas.openxmlformats.org/officeDocument/2006/relationships/image" Target="../media/image49.jpeg"/><Relationship Id="rId9" Type="http://schemas.openxmlformats.org/officeDocument/2006/relationships/image" Target="../media/image56.jpeg"/><Relationship Id="rId14" Type="http://schemas.openxmlformats.org/officeDocument/2006/relationships/image" Target="../media/image61.jpeg"/><Relationship Id="rId22" Type="http://schemas.openxmlformats.org/officeDocument/2006/relationships/image" Target="../media/image69.jpeg"/><Relationship Id="rId27" Type="http://schemas.openxmlformats.org/officeDocument/2006/relationships/image" Target="../media/image7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9.png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5.bin"/><Relationship Id="rId39" Type="http://schemas.openxmlformats.org/officeDocument/2006/relationships/oleObject" Target="../embeddings/oleObject28.bin"/><Relationship Id="rId3" Type="http://schemas.openxmlformats.org/officeDocument/2006/relationships/notesSlide" Target="../notesSlides/notesSlide20.xml"/><Relationship Id="rId21" Type="http://schemas.openxmlformats.org/officeDocument/2006/relationships/oleObject" Target="../embeddings/oleObject10.bin"/><Relationship Id="rId34" Type="http://schemas.openxmlformats.org/officeDocument/2006/relationships/oleObject" Target="../embeddings/oleObject23.bin"/><Relationship Id="rId7" Type="http://schemas.openxmlformats.org/officeDocument/2006/relationships/image" Target="../media/image86.png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91.png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22.bin"/><Relationship Id="rId38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oleObject" Target="../embeddings/oleObject18.bin"/><Relationship Id="rId41" Type="http://schemas.openxmlformats.org/officeDocument/2006/relationships/oleObject" Target="../embeddings/oleObject30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8.png"/><Relationship Id="rId24" Type="http://schemas.openxmlformats.org/officeDocument/2006/relationships/oleObject" Target="../embeddings/oleObject13.bin"/><Relationship Id="rId32" Type="http://schemas.openxmlformats.org/officeDocument/2006/relationships/oleObject" Target="../embeddings/oleObject21.bin"/><Relationship Id="rId37" Type="http://schemas.openxmlformats.org/officeDocument/2006/relationships/oleObject" Target="../embeddings/oleObject26.bin"/><Relationship Id="rId40" Type="http://schemas.openxmlformats.org/officeDocument/2006/relationships/oleObject" Target="../embeddings/oleObject29.bin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23" Type="http://schemas.openxmlformats.org/officeDocument/2006/relationships/oleObject" Target="../embeddings/oleObject12.bin"/><Relationship Id="rId28" Type="http://schemas.openxmlformats.org/officeDocument/2006/relationships/oleObject" Target="../embeddings/oleObject17.bin"/><Relationship Id="rId36" Type="http://schemas.openxmlformats.org/officeDocument/2006/relationships/oleObject" Target="../embeddings/oleObject25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92.png"/><Relationship Id="rId31" Type="http://schemas.openxmlformats.org/officeDocument/2006/relationships/oleObject" Target="../embeddings/oleObject20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7.png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1.bin"/><Relationship Id="rId27" Type="http://schemas.openxmlformats.org/officeDocument/2006/relationships/oleObject" Target="../embeddings/oleObject16.bin"/><Relationship Id="rId30" Type="http://schemas.openxmlformats.org/officeDocument/2006/relationships/oleObject" Target="../embeddings/oleObject19.bin"/><Relationship Id="rId35" Type="http://schemas.openxmlformats.org/officeDocument/2006/relationships/oleObject" Target="../embeddings/oleObject24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jpeg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openxmlformats.org/officeDocument/2006/relationships/image" Target="../media/image83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8.png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8.png"/><Relationship Id="rId21" Type="http://schemas.openxmlformats.org/officeDocument/2006/relationships/image" Target="../media/image143.png"/><Relationship Id="rId42" Type="http://schemas.openxmlformats.org/officeDocument/2006/relationships/image" Target="../media/image164.png"/><Relationship Id="rId47" Type="http://schemas.openxmlformats.org/officeDocument/2006/relationships/image" Target="../media/image169.png"/><Relationship Id="rId63" Type="http://schemas.openxmlformats.org/officeDocument/2006/relationships/image" Target="../media/image185.png"/><Relationship Id="rId68" Type="http://schemas.openxmlformats.org/officeDocument/2006/relationships/image" Target="../media/image190.png"/><Relationship Id="rId84" Type="http://schemas.openxmlformats.org/officeDocument/2006/relationships/image" Target="../media/image206.png"/><Relationship Id="rId89" Type="http://schemas.openxmlformats.org/officeDocument/2006/relationships/image" Target="../media/image211.png"/><Relationship Id="rId7" Type="http://schemas.openxmlformats.org/officeDocument/2006/relationships/image" Target="../media/image129.png"/><Relationship Id="rId71" Type="http://schemas.openxmlformats.org/officeDocument/2006/relationships/image" Target="../media/image193.png"/><Relationship Id="rId92" Type="http://schemas.openxmlformats.org/officeDocument/2006/relationships/image" Target="../media/image21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8.png"/><Relationship Id="rId29" Type="http://schemas.openxmlformats.org/officeDocument/2006/relationships/image" Target="../media/image151.png"/><Relationship Id="rId107" Type="http://schemas.openxmlformats.org/officeDocument/2006/relationships/image" Target="../media/image229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3" Type="http://schemas.openxmlformats.org/officeDocument/2006/relationships/image" Target="../media/image175.png"/><Relationship Id="rId58" Type="http://schemas.openxmlformats.org/officeDocument/2006/relationships/image" Target="../media/image180.png"/><Relationship Id="rId66" Type="http://schemas.openxmlformats.org/officeDocument/2006/relationships/image" Target="../media/image188.png"/><Relationship Id="rId74" Type="http://schemas.openxmlformats.org/officeDocument/2006/relationships/image" Target="../media/image196.png"/><Relationship Id="rId79" Type="http://schemas.openxmlformats.org/officeDocument/2006/relationships/image" Target="../media/image201.png"/><Relationship Id="rId87" Type="http://schemas.openxmlformats.org/officeDocument/2006/relationships/image" Target="../media/image209.png"/><Relationship Id="rId102" Type="http://schemas.openxmlformats.org/officeDocument/2006/relationships/image" Target="../media/image224.png"/><Relationship Id="rId5" Type="http://schemas.openxmlformats.org/officeDocument/2006/relationships/image" Target="../media/image127.png"/><Relationship Id="rId61" Type="http://schemas.openxmlformats.org/officeDocument/2006/relationships/image" Target="../media/image183.png"/><Relationship Id="rId82" Type="http://schemas.openxmlformats.org/officeDocument/2006/relationships/image" Target="../media/image204.png"/><Relationship Id="rId90" Type="http://schemas.openxmlformats.org/officeDocument/2006/relationships/image" Target="../media/image212.png"/><Relationship Id="rId95" Type="http://schemas.openxmlformats.org/officeDocument/2006/relationships/image" Target="../media/image217.png"/><Relationship Id="rId19" Type="http://schemas.openxmlformats.org/officeDocument/2006/relationships/image" Target="../media/image14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48" Type="http://schemas.openxmlformats.org/officeDocument/2006/relationships/image" Target="../media/image170.png"/><Relationship Id="rId56" Type="http://schemas.openxmlformats.org/officeDocument/2006/relationships/image" Target="../media/image178.png"/><Relationship Id="rId64" Type="http://schemas.openxmlformats.org/officeDocument/2006/relationships/image" Target="../media/image186.png"/><Relationship Id="rId69" Type="http://schemas.openxmlformats.org/officeDocument/2006/relationships/image" Target="../media/image191.png"/><Relationship Id="rId77" Type="http://schemas.openxmlformats.org/officeDocument/2006/relationships/image" Target="../media/image199.png"/><Relationship Id="rId100" Type="http://schemas.openxmlformats.org/officeDocument/2006/relationships/image" Target="../media/image222.png"/><Relationship Id="rId105" Type="http://schemas.openxmlformats.org/officeDocument/2006/relationships/image" Target="../media/image227.png"/><Relationship Id="rId8" Type="http://schemas.openxmlformats.org/officeDocument/2006/relationships/image" Target="../media/image130.png"/><Relationship Id="rId51" Type="http://schemas.openxmlformats.org/officeDocument/2006/relationships/image" Target="../media/image173.png"/><Relationship Id="rId72" Type="http://schemas.openxmlformats.org/officeDocument/2006/relationships/image" Target="../media/image194.png"/><Relationship Id="rId80" Type="http://schemas.openxmlformats.org/officeDocument/2006/relationships/image" Target="../media/image202.png"/><Relationship Id="rId85" Type="http://schemas.openxmlformats.org/officeDocument/2006/relationships/image" Target="../media/image207.png"/><Relationship Id="rId93" Type="http://schemas.openxmlformats.org/officeDocument/2006/relationships/image" Target="../media/image215.png"/><Relationship Id="rId98" Type="http://schemas.openxmlformats.org/officeDocument/2006/relationships/image" Target="../media/image220.png"/><Relationship Id="rId3" Type="http://schemas.openxmlformats.org/officeDocument/2006/relationships/image" Target="../media/image125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59" Type="http://schemas.openxmlformats.org/officeDocument/2006/relationships/image" Target="../media/image181.png"/><Relationship Id="rId67" Type="http://schemas.openxmlformats.org/officeDocument/2006/relationships/image" Target="../media/image189.png"/><Relationship Id="rId103" Type="http://schemas.openxmlformats.org/officeDocument/2006/relationships/image" Target="../media/image225.png"/><Relationship Id="rId20" Type="http://schemas.openxmlformats.org/officeDocument/2006/relationships/image" Target="../media/image142.png"/><Relationship Id="rId41" Type="http://schemas.openxmlformats.org/officeDocument/2006/relationships/image" Target="../media/image163.png"/><Relationship Id="rId54" Type="http://schemas.openxmlformats.org/officeDocument/2006/relationships/image" Target="../media/image176.png"/><Relationship Id="rId62" Type="http://schemas.openxmlformats.org/officeDocument/2006/relationships/image" Target="../media/image184.png"/><Relationship Id="rId70" Type="http://schemas.openxmlformats.org/officeDocument/2006/relationships/image" Target="../media/image192.png"/><Relationship Id="rId75" Type="http://schemas.openxmlformats.org/officeDocument/2006/relationships/image" Target="../media/image197.png"/><Relationship Id="rId83" Type="http://schemas.openxmlformats.org/officeDocument/2006/relationships/image" Target="../media/image205.png"/><Relationship Id="rId88" Type="http://schemas.openxmlformats.org/officeDocument/2006/relationships/image" Target="../media/image210.png"/><Relationship Id="rId91" Type="http://schemas.openxmlformats.org/officeDocument/2006/relationships/image" Target="../media/image213.png"/><Relationship Id="rId96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49" Type="http://schemas.openxmlformats.org/officeDocument/2006/relationships/image" Target="../media/image171.png"/><Relationship Id="rId57" Type="http://schemas.openxmlformats.org/officeDocument/2006/relationships/image" Target="../media/image179.png"/><Relationship Id="rId106" Type="http://schemas.openxmlformats.org/officeDocument/2006/relationships/image" Target="../media/image228.png"/><Relationship Id="rId10" Type="http://schemas.openxmlformats.org/officeDocument/2006/relationships/image" Target="../media/image132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52" Type="http://schemas.openxmlformats.org/officeDocument/2006/relationships/image" Target="../media/image174.png"/><Relationship Id="rId60" Type="http://schemas.openxmlformats.org/officeDocument/2006/relationships/image" Target="../media/image182.png"/><Relationship Id="rId65" Type="http://schemas.openxmlformats.org/officeDocument/2006/relationships/image" Target="../media/image187.png"/><Relationship Id="rId73" Type="http://schemas.openxmlformats.org/officeDocument/2006/relationships/image" Target="../media/image195.png"/><Relationship Id="rId78" Type="http://schemas.openxmlformats.org/officeDocument/2006/relationships/image" Target="../media/image200.png"/><Relationship Id="rId81" Type="http://schemas.openxmlformats.org/officeDocument/2006/relationships/image" Target="../media/image203.png"/><Relationship Id="rId86" Type="http://schemas.openxmlformats.org/officeDocument/2006/relationships/image" Target="../media/image208.png"/><Relationship Id="rId94" Type="http://schemas.openxmlformats.org/officeDocument/2006/relationships/image" Target="../media/image216.png"/><Relationship Id="rId99" Type="http://schemas.openxmlformats.org/officeDocument/2006/relationships/image" Target="../media/image221.png"/><Relationship Id="rId101" Type="http://schemas.openxmlformats.org/officeDocument/2006/relationships/image" Target="../media/image223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9" Type="http://schemas.openxmlformats.org/officeDocument/2006/relationships/image" Target="../media/image161.png"/><Relationship Id="rId34" Type="http://schemas.openxmlformats.org/officeDocument/2006/relationships/image" Target="../media/image156.png"/><Relationship Id="rId50" Type="http://schemas.openxmlformats.org/officeDocument/2006/relationships/image" Target="../media/image172.png"/><Relationship Id="rId55" Type="http://schemas.openxmlformats.org/officeDocument/2006/relationships/image" Target="../media/image177.png"/><Relationship Id="rId76" Type="http://schemas.openxmlformats.org/officeDocument/2006/relationships/image" Target="../media/image198.png"/><Relationship Id="rId97" Type="http://schemas.openxmlformats.org/officeDocument/2006/relationships/image" Target="../media/image219.png"/><Relationship Id="rId104" Type="http://schemas.openxmlformats.org/officeDocument/2006/relationships/image" Target="../media/image2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jpe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wmf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40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w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jpe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jpeg"/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3" Type="http://schemas.openxmlformats.org/officeDocument/2006/relationships/image" Target="../media/image247.png"/><Relationship Id="rId21" Type="http://schemas.openxmlformats.org/officeDocument/2006/relationships/image" Target="../media/image266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61.png"/><Relationship Id="rId20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10" Type="http://schemas.openxmlformats.org/officeDocument/2006/relationships/image" Target="../media/image255.png"/><Relationship Id="rId19" Type="http://schemas.openxmlformats.org/officeDocument/2006/relationships/image" Target="../media/image264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447800"/>
            <a:ext cx="6858000" cy="2387600"/>
          </a:xfrm>
        </p:spPr>
        <p:txBody>
          <a:bodyPr>
            <a:normAutofit/>
          </a:bodyPr>
          <a:lstStyle/>
          <a:p>
            <a:r>
              <a:rPr lang="en-US" sz="5400" dirty="0" err="1" smtClean="0"/>
              <a:t>Nhận</a:t>
            </a:r>
            <a:r>
              <a:rPr lang="en-US" sz="5400" dirty="0" smtClean="0"/>
              <a:t> </a:t>
            </a:r>
            <a:r>
              <a:rPr lang="en-US" sz="5400" dirty="0" err="1" smtClean="0"/>
              <a:t>dạng</a:t>
            </a:r>
            <a:r>
              <a:rPr lang="en-US" sz="5400" dirty="0" smtClean="0"/>
              <a:t> </a:t>
            </a:r>
            <a:r>
              <a:rPr lang="en-US" sz="5400" dirty="0" err="1" smtClean="0"/>
              <a:t>đối</a:t>
            </a:r>
            <a:r>
              <a:rPr lang="en-US" sz="5400" dirty="0" smtClean="0"/>
              <a:t> </a:t>
            </a:r>
            <a:r>
              <a:rPr lang="en-US" sz="5400" dirty="0" err="1" smtClean="0"/>
              <a:t>tượng</a:t>
            </a:r>
            <a:r>
              <a:rPr lang="en-US" sz="5400" dirty="0" smtClean="0"/>
              <a:t> </a:t>
            </a:r>
            <a:r>
              <a:rPr lang="en-US" sz="5400" dirty="0" err="1" smtClean="0"/>
              <a:t>trong</a:t>
            </a:r>
            <a:r>
              <a:rPr lang="en-US" sz="5400" dirty="0" smtClean="0"/>
              <a:t> </a:t>
            </a:r>
            <a:r>
              <a:rPr lang="en-US" sz="5400" dirty="0" err="1" smtClean="0"/>
              <a:t>ảnh</a:t>
            </a:r>
            <a:r>
              <a:rPr lang="en-US" sz="5400" dirty="0" smtClean="0"/>
              <a:t> </a:t>
            </a:r>
            <a:br>
              <a:rPr lang="en-US" sz="5400" dirty="0" smtClean="0"/>
            </a:br>
            <a:r>
              <a:rPr lang="en-US" sz="4400" dirty="0" smtClean="0"/>
              <a:t>Object recognition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81000"/>
            <a:ext cx="8686800" cy="563562"/>
          </a:xfrm>
        </p:spPr>
        <p:txBody>
          <a:bodyPr/>
          <a:lstStyle/>
          <a:p>
            <a:pPr eaLnBrk="1" hangingPunct="1"/>
            <a:r>
              <a:rPr lang="en-US" altLang="en-US" sz="3200" dirty="0" smtClean="0"/>
              <a:t>How many visual object categories are there?</a:t>
            </a:r>
          </a:p>
        </p:txBody>
      </p:sp>
      <p:pic>
        <p:nvPicPr>
          <p:cNvPr id="18435" name="Picture 3" descr="dictionary-2"/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666750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mag_gla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657600"/>
            <a:ext cx="2362200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8581" name="WordArt 5"/>
          <p:cNvSpPr>
            <a:spLocks noChangeArrowheads="1" noChangeShapeType="1" noTextEdit="1"/>
          </p:cNvSpPr>
          <p:nvPr/>
        </p:nvSpPr>
        <p:spPr bwMode="auto">
          <a:xfrm rot="-390707">
            <a:off x="1828800" y="1905000"/>
            <a:ext cx="6038850" cy="1285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200" kern="10" dirty="0">
                <a:solidFill>
                  <a:srgbClr val="92003B"/>
                </a:solidFill>
                <a:latin typeface="Arial Black"/>
              </a:rPr>
              <a:t>~10,000 to 30,000</a:t>
            </a: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7207250" y="6400800"/>
            <a:ext cx="1860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Biederman 1987</a:t>
            </a:r>
          </a:p>
        </p:txBody>
      </p:sp>
    </p:spTree>
    <p:extLst>
      <p:ext uri="{BB962C8B-B14F-4D97-AF65-F5344CB8AC3E}">
        <p14:creationId xmlns:p14="http://schemas.microsoft.com/office/powerpoint/2010/main" val="211871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1" grpId="0" animBg="1"/>
      <p:bldP spid="184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objec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3"/>
          <p:cNvSpPr>
            <a:spLocks noChangeArrowheads="1"/>
          </p:cNvSpPr>
          <p:nvPr/>
        </p:nvSpPr>
        <p:spPr bwMode="auto">
          <a:xfrm rot="-780172">
            <a:off x="1524000" y="1905000"/>
            <a:ext cx="65532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52228" name="WordArt 4"/>
          <p:cNvSpPr>
            <a:spLocks noChangeArrowheads="1" noChangeShapeType="1" noTextEdit="1"/>
          </p:cNvSpPr>
          <p:nvPr/>
        </p:nvSpPr>
        <p:spPr bwMode="auto">
          <a:xfrm rot="-390707">
            <a:off x="1828800" y="1905000"/>
            <a:ext cx="6038850" cy="1285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SlantUp">
              <a:avLst>
                <a:gd name="adj" fmla="val 55556"/>
              </a:avLst>
            </a:prstTxWarp>
          </a:bodyPr>
          <a:lstStyle/>
          <a:p>
            <a:pPr algn="ctr"/>
            <a:r>
              <a:rPr lang="en-US" sz="3200" kern="10">
                <a:solidFill>
                  <a:srgbClr val="92003B"/>
                </a:solidFill>
                <a:latin typeface="Arial Black"/>
              </a:rPr>
              <a:t>~10,000 to 30,000</a:t>
            </a:r>
          </a:p>
        </p:txBody>
      </p:sp>
    </p:spTree>
    <p:extLst>
      <p:ext uri="{BB962C8B-B14F-4D97-AF65-F5344CB8AC3E}">
        <p14:creationId xmlns:p14="http://schemas.microsoft.com/office/powerpoint/2010/main" val="149718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978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64" y="1447800"/>
            <a:ext cx="2547548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0979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7362"/>
            <a:ext cx="2741283" cy="297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0980" name="Picture 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lum bright="-12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323093"/>
            <a:ext cx="25146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098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8424" y="632768"/>
            <a:ext cx="547823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 err="1" smtClean="0">
                <a:solidFill>
                  <a:srgbClr val="000000"/>
                </a:solidFill>
              </a:rPr>
              <a:t>Thách</a:t>
            </a:r>
            <a:r>
              <a:rPr lang="en-US"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</a:rPr>
              <a:t>thức</a:t>
            </a:r>
            <a:r>
              <a:rPr lang="en-US" sz="3200" dirty="0" smtClean="0">
                <a:solidFill>
                  <a:srgbClr val="000000"/>
                </a:solidFill>
              </a:rPr>
              <a:t>: </a:t>
            </a:r>
            <a:r>
              <a:rPr lang="en-US" sz="3200" dirty="0">
                <a:solidFill>
                  <a:srgbClr val="000000"/>
                </a:solidFill>
              </a:rPr>
              <a:t>viewpoint variation</a:t>
            </a:r>
          </a:p>
        </p:txBody>
      </p:sp>
      <p:sp>
        <p:nvSpPr>
          <p:cNvPr id="510982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0" y="6491288"/>
            <a:ext cx="2686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Michelangelo 1475-1564</a:t>
            </a:r>
          </a:p>
        </p:txBody>
      </p:sp>
    </p:spTree>
    <p:extLst>
      <p:ext uri="{BB962C8B-B14F-4D97-AF65-F5344CB8AC3E}">
        <p14:creationId xmlns:p14="http://schemas.microsoft.com/office/powerpoint/2010/main" val="31275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02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1826814"/>
            <a:ext cx="2575769" cy="410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03" name="Picture 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828800"/>
            <a:ext cx="28972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05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96113" y="6521450"/>
            <a:ext cx="21478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FFCC99"/>
                </a:solidFill>
              </a:rPr>
              <a:t>slide credit: S. Ullman</a:t>
            </a:r>
          </a:p>
        </p:txBody>
      </p:sp>
      <p:sp>
        <p:nvSpPr>
          <p:cNvPr id="51200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0" y="712033"/>
            <a:ext cx="61166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Challenges: illumination variation</a:t>
            </a:r>
          </a:p>
        </p:txBody>
      </p:sp>
    </p:spTree>
    <p:extLst>
      <p:ext uri="{BB962C8B-B14F-4D97-AF65-F5344CB8AC3E}">
        <p14:creationId xmlns:p14="http://schemas.microsoft.com/office/powerpoint/2010/main" val="394739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26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9630" r="3093" b="8888"/>
          <a:stretch>
            <a:fillRect/>
          </a:stretch>
        </p:blipFill>
        <p:spPr bwMode="auto">
          <a:xfrm>
            <a:off x="3440114" y="1371600"/>
            <a:ext cx="4563108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028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97050" y="6491288"/>
            <a:ext cx="170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B83D00"/>
                </a:solidFill>
              </a:rPr>
              <a:t>Magritte, 1957 </a:t>
            </a:r>
          </a:p>
        </p:txBody>
      </p:sp>
      <p:sp>
        <p:nvSpPr>
          <p:cNvPr id="513029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9687" y="697043"/>
            <a:ext cx="4132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Challenges: occlusion</a:t>
            </a:r>
          </a:p>
        </p:txBody>
      </p:sp>
    </p:spTree>
    <p:extLst>
      <p:ext uri="{BB962C8B-B14F-4D97-AF65-F5344CB8AC3E}">
        <p14:creationId xmlns:p14="http://schemas.microsoft.com/office/powerpoint/2010/main" val="29167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050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8" t="5618" r="28346" b="999"/>
          <a:stretch>
            <a:fillRect/>
          </a:stretch>
        </p:blipFill>
        <p:spPr bwMode="auto">
          <a:xfrm>
            <a:off x="3810000" y="1143000"/>
            <a:ext cx="3245323" cy="55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051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057400" y="61913"/>
            <a:ext cx="19812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14053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697043"/>
            <a:ext cx="33877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Challenges: scale</a:t>
            </a:r>
          </a:p>
        </p:txBody>
      </p:sp>
    </p:spTree>
    <p:extLst>
      <p:ext uri="{BB962C8B-B14F-4D97-AF65-F5344CB8AC3E}">
        <p14:creationId xmlns:p14="http://schemas.microsoft.com/office/powerpoint/2010/main" val="30067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74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447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075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8425" y="442209"/>
            <a:ext cx="45815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Challenges: deformation</a:t>
            </a:r>
          </a:p>
        </p:txBody>
      </p:sp>
      <p:sp>
        <p:nvSpPr>
          <p:cNvPr id="51507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143750" y="6491288"/>
            <a:ext cx="200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</a:rPr>
              <a:t>Xu, Beihong 1943</a:t>
            </a:r>
          </a:p>
        </p:txBody>
      </p:sp>
    </p:spTree>
    <p:extLst>
      <p:ext uri="{BB962C8B-B14F-4D97-AF65-F5344CB8AC3E}">
        <p14:creationId xmlns:p14="http://schemas.microsoft.com/office/powerpoint/2010/main" val="19476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098" name="Picture 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47800"/>
            <a:ext cx="575402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100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263650" y="6491288"/>
            <a:ext cx="1327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0505"/>
                </a:solidFill>
              </a:rPr>
              <a:t>Klimt, 1913</a:t>
            </a:r>
          </a:p>
        </p:txBody>
      </p:sp>
      <p:sp>
        <p:nvSpPr>
          <p:cNvPr id="516101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0936" y="712033"/>
            <a:ext cx="57769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>
                <a:solidFill>
                  <a:srgbClr val="000000"/>
                </a:solidFill>
              </a:rPr>
              <a:t>Challenges: 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216755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171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1" t="3438" r="8571"/>
          <a:stretch>
            <a:fillRect/>
          </a:stretch>
        </p:blipFill>
        <p:spPr bwMode="auto">
          <a:xfrm>
            <a:off x="3200400" y="1447800"/>
            <a:ext cx="2286000" cy="22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172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533400" y="4106863"/>
            <a:ext cx="1854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173" name="Picture 5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219200"/>
            <a:ext cx="32861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174" name="Picture 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22415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175" name="Picture 7" descr="Wagner in Leisure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11663"/>
            <a:ext cx="3200400" cy="20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9176" name="Picture 8" descr="Bertoia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6400800" y="3962400"/>
            <a:ext cx="2590800" cy="250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9182" name="Text Box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4242" y="396081"/>
            <a:ext cx="59356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000000"/>
                </a:solidFill>
              </a:rPr>
              <a:t>Challenges: intra-class variation</a:t>
            </a:r>
          </a:p>
        </p:txBody>
      </p:sp>
    </p:spTree>
    <p:extLst>
      <p:ext uri="{BB962C8B-B14F-4D97-AF65-F5344CB8AC3E}">
        <p14:creationId xmlns:p14="http://schemas.microsoft.com/office/powerpoint/2010/main" val="37430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5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76200" y="0"/>
            <a:ext cx="8464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Specific recognition tasks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 smtClean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08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túi</a:t>
            </a:r>
            <a:r>
              <a:rPr lang="en-US" dirty="0" smtClean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BoW</a:t>
            </a:r>
            <a:r>
              <a:rPr lang="en-US" dirty="0" smtClean="0"/>
              <a:t>, Bag-of-word</a:t>
            </a:r>
            <a:r>
              <a:rPr lang="en-US" dirty="0"/>
              <a:t>)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cục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smtClean="0"/>
              <a:t>ảnh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SIFT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152400" y="0"/>
            <a:ext cx="77771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Scene categorization or classification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4876800" y="838200"/>
            <a:ext cx="4191000" cy="996950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outdoor/indoor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city/forest/factory/etc.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 smtClean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86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6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152400" y="0"/>
            <a:ext cx="7931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/>
              <a:t>Image </a:t>
            </a:r>
            <a:r>
              <a:rPr lang="en-US" altLang="en-US" sz="3600" dirty="0" smtClean="0"/>
              <a:t>annotation/ tagging/ </a:t>
            </a:r>
            <a:r>
              <a:rPr lang="en-US" altLang="en-US" sz="3600" dirty="0"/>
              <a:t>attributes</a:t>
            </a: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5334000" y="990600"/>
            <a:ext cx="2057400" cy="4357688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street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people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building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mountain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tourism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cloudy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brick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 smtClean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05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4"/>
          <p:cNvSpPr txBox="1">
            <a:spLocks noChangeArrowheads="1"/>
          </p:cNvSpPr>
          <p:nvPr/>
        </p:nvSpPr>
        <p:spPr bwMode="auto">
          <a:xfrm>
            <a:off x="152400" y="0"/>
            <a:ext cx="35194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Object detection</a:t>
            </a:r>
          </a:p>
        </p:txBody>
      </p:sp>
      <p:pic>
        <p:nvPicPr>
          <p:cNvPr id="57347" name="Picture 7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4191000" y="762000"/>
            <a:ext cx="3276600" cy="43656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FF00"/>
                </a:solidFill>
              </a:rPr>
              <a:t> find pedestrians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5600" y="59436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76600" y="56388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0800" y="60198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33600" y="55626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61722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05200" y="56388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52600" y="60960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19600" y="60960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29200" y="57150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62200" y="54864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72200" y="60198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53200" y="61722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28800" y="51816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95800" y="5334000"/>
            <a:ext cx="304800" cy="685800"/>
          </a:xfrm>
          <a:prstGeom prst="rect">
            <a:avLst/>
          </a:prstGeom>
          <a:noFill/>
          <a:ln w="508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 smtClean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95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5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3"/>
          <p:cNvSpPr txBox="1">
            <a:spLocks noChangeArrowheads="1"/>
          </p:cNvSpPr>
          <p:nvPr/>
        </p:nvSpPr>
        <p:spPr bwMode="auto">
          <a:xfrm>
            <a:off x="0" y="15875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400" dirty="0"/>
              <a:t>Image </a:t>
            </a:r>
            <a:r>
              <a:rPr lang="en-US" altLang="en-US" sz="3400" dirty="0" smtClean="0"/>
              <a:t>parsing/ </a:t>
            </a:r>
            <a:r>
              <a:rPr lang="en-US" altLang="en-US" sz="3400" dirty="0"/>
              <a:t>semantic segmentation</a:t>
            </a:r>
          </a:p>
        </p:txBody>
      </p:sp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5334000" y="1219200"/>
            <a:ext cx="19812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mountain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4953000" y="3276600"/>
            <a:ext cx="18288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building</a:t>
            </a:r>
          </a:p>
        </p:txBody>
      </p: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1828800" y="2757488"/>
            <a:ext cx="1143000" cy="519112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tree</a:t>
            </a:r>
          </a:p>
        </p:txBody>
      </p:sp>
      <p:sp>
        <p:nvSpPr>
          <p:cNvPr id="58375" name="Text Box 8"/>
          <p:cNvSpPr txBox="1">
            <a:spLocks noChangeArrowheads="1"/>
          </p:cNvSpPr>
          <p:nvPr/>
        </p:nvSpPr>
        <p:spPr bwMode="auto">
          <a:xfrm>
            <a:off x="2286000" y="3733800"/>
            <a:ext cx="14478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banner</a:t>
            </a: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5638800" y="5638800"/>
            <a:ext cx="15240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market</a:t>
            </a:r>
          </a:p>
        </p:txBody>
      </p:sp>
      <p:sp>
        <p:nvSpPr>
          <p:cNvPr id="58377" name="Text Box 10"/>
          <p:cNvSpPr txBox="1">
            <a:spLocks noChangeArrowheads="1"/>
          </p:cNvSpPr>
          <p:nvPr/>
        </p:nvSpPr>
        <p:spPr bwMode="auto">
          <a:xfrm>
            <a:off x="2743200" y="6096000"/>
            <a:ext cx="19050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people</a:t>
            </a:r>
          </a:p>
        </p:txBody>
      </p:sp>
      <p:sp>
        <p:nvSpPr>
          <p:cNvPr id="58378" name="Text Box 13"/>
          <p:cNvSpPr txBox="1">
            <a:spLocks noChangeArrowheads="1"/>
          </p:cNvSpPr>
          <p:nvPr/>
        </p:nvSpPr>
        <p:spPr bwMode="auto">
          <a:xfrm>
            <a:off x="4648200" y="4648200"/>
            <a:ext cx="21336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street lamp</a:t>
            </a:r>
          </a:p>
        </p:txBody>
      </p:sp>
      <p:sp>
        <p:nvSpPr>
          <p:cNvPr id="58379" name="Text Box 4"/>
          <p:cNvSpPr txBox="1">
            <a:spLocks noChangeArrowheads="1"/>
          </p:cNvSpPr>
          <p:nvPr/>
        </p:nvSpPr>
        <p:spPr bwMode="auto">
          <a:xfrm>
            <a:off x="1905000" y="685800"/>
            <a:ext cx="19812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sky</a:t>
            </a:r>
          </a:p>
        </p:txBody>
      </p:sp>
      <p:sp>
        <p:nvSpPr>
          <p:cNvPr id="58380" name="Text Box 5"/>
          <p:cNvSpPr txBox="1">
            <a:spLocks noChangeArrowheads="1"/>
          </p:cNvSpPr>
          <p:nvPr/>
        </p:nvSpPr>
        <p:spPr bwMode="auto">
          <a:xfrm>
            <a:off x="2971800" y="1981200"/>
            <a:ext cx="1828800" cy="519113"/>
          </a:xfrm>
          <a:prstGeom prst="rect">
            <a:avLst/>
          </a:prstGeom>
          <a:solidFill>
            <a:srgbClr val="D600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b="1">
                <a:solidFill>
                  <a:srgbClr val="FFFF00"/>
                </a:solidFill>
              </a:rPr>
              <a:t>building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 smtClean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5" descr="IMG_35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3" b="17346"/>
          <a:stretch>
            <a:fillRect/>
          </a:stretch>
        </p:blipFill>
        <p:spPr bwMode="auto">
          <a:xfrm>
            <a:off x="1752600" y="685800"/>
            <a:ext cx="577215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3"/>
          <p:cNvSpPr txBox="1">
            <a:spLocks noChangeArrowheads="1"/>
          </p:cNvSpPr>
          <p:nvPr/>
        </p:nvSpPr>
        <p:spPr bwMode="auto">
          <a:xfrm>
            <a:off x="152400" y="0"/>
            <a:ext cx="4800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/>
              <a:t>Scene understanding?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 smtClean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05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MỘT SỐ HƯỚNG TIẾP CẬN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ràng</a:t>
            </a:r>
            <a:r>
              <a:rPr lang="en-US" dirty="0" smtClean="0"/>
              <a:t> </a:t>
            </a:r>
            <a:r>
              <a:rPr lang="en-US" dirty="0" err="1" smtClean="0"/>
              <a:t>buộc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endParaRPr lang="en-US" dirty="0" smtClean="0"/>
          </a:p>
          <a:p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(appearance based)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trích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chọn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đặc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trưng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ảnh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xây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dựng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mô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hình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lớp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các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đối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tượng</a:t>
            </a:r>
            <a:r>
              <a:rPr lang="en-US" dirty="0" smtClean="0">
                <a:sym typeface="Wingdings" pitchFamily="2" charset="2"/>
              </a:rPr>
              <a:t>.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Đặc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trưng</a:t>
            </a:r>
            <a:r>
              <a:rPr lang="en-US" dirty="0" smtClean="0">
                <a:sym typeface="Wingdings" pitchFamily="2" charset="2"/>
              </a:rPr>
              <a:t>: </a:t>
            </a:r>
            <a:r>
              <a:rPr lang="en-US" dirty="0" err="1" smtClean="0">
                <a:sym typeface="Wingdings" pitchFamily="2" charset="2"/>
              </a:rPr>
              <a:t>Haar</a:t>
            </a:r>
            <a:r>
              <a:rPr lang="en-US" dirty="0" smtClean="0">
                <a:sym typeface="Wingdings" pitchFamily="2" charset="2"/>
              </a:rPr>
              <a:t>-like, </a:t>
            </a:r>
            <a:r>
              <a:rPr lang="en-US" dirty="0" smtClean="0">
                <a:solidFill>
                  <a:srgbClr val="0070C0"/>
                </a:solidFill>
                <a:sym typeface="Wingdings" pitchFamily="2" charset="2"/>
              </a:rPr>
              <a:t>Bag-of-Word, SIFT</a:t>
            </a:r>
            <a:endParaRPr lang="en-US" dirty="0">
              <a:solidFill>
                <a:srgbClr val="0070C0"/>
              </a:solidFill>
              <a:sym typeface="Wingdings" pitchFamily="2" charset="2"/>
            </a:endParaRPr>
          </a:p>
          <a:p>
            <a:pPr lvl="1"/>
            <a:r>
              <a:rPr lang="en-US" dirty="0" err="1" smtClean="0">
                <a:sym typeface="Wingdings" pitchFamily="2" charset="2"/>
              </a:rPr>
              <a:t>Mô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hình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phân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lớp</a:t>
            </a:r>
            <a:r>
              <a:rPr lang="en-US" dirty="0" smtClean="0">
                <a:sym typeface="Wingdings" pitchFamily="2" charset="2"/>
              </a:rPr>
              <a:t>: K-NN, Bayes, Boosting, SVM, Deep learning 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124200"/>
            <a:ext cx="26860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28956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752600"/>
            <a:ext cx="205740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4038600"/>
            <a:ext cx="191452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2588" y="0"/>
            <a:ext cx="7237412" cy="914400"/>
          </a:xfrm>
        </p:spPr>
        <p:txBody>
          <a:bodyPr/>
          <a:lstStyle/>
          <a:p>
            <a:r>
              <a:rPr lang="en-US" sz="2800" dirty="0" err="1" smtClean="0"/>
              <a:t>Dựa</a:t>
            </a:r>
            <a:r>
              <a:rPr lang="en-US" sz="2800" dirty="0" smtClean="0"/>
              <a:t> </a:t>
            </a:r>
            <a:r>
              <a:rPr lang="en-US" sz="2800" dirty="0" err="1" smtClean="0"/>
              <a:t>trên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hình</a:t>
            </a:r>
            <a:r>
              <a:rPr lang="en-US" sz="2800" dirty="0" smtClean="0"/>
              <a:t> </a:t>
            </a:r>
            <a:r>
              <a:rPr lang="en-US" sz="2800" dirty="0" err="1" smtClean="0"/>
              <a:t>học</a:t>
            </a:r>
            <a:r>
              <a:rPr lang="en-US" sz="2800" dirty="0" smtClean="0"/>
              <a:t> </a:t>
            </a:r>
            <a:r>
              <a:rPr lang="en-US" sz="2800" dirty="0" err="1" smtClean="0"/>
              <a:t>cơ</a:t>
            </a:r>
            <a:r>
              <a:rPr lang="en-US" sz="2800" dirty="0" smtClean="0"/>
              <a:t> </a:t>
            </a:r>
            <a:r>
              <a:rPr lang="en-US" sz="2800" dirty="0" err="1" smtClean="0"/>
              <a:t>bản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(Marr, 1982)</a:t>
            </a:r>
            <a:endParaRPr lang="en-US" sz="2400" b="0" u="sng" dirty="0">
              <a:latin typeface="Helvetica" pitchFamily="34" charset="0"/>
            </a:endParaRP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3700" y="2209800"/>
            <a:ext cx="8304213" cy="4240213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1) pixel-based (light intensity)</a:t>
            </a:r>
          </a:p>
          <a:p>
            <a:r>
              <a:rPr lang="en-US" dirty="0"/>
              <a:t>2) primal sketch (discontinuities in intensity)</a:t>
            </a:r>
          </a:p>
          <a:p>
            <a:r>
              <a:rPr lang="en-US" dirty="0"/>
              <a:t>3) 2 ½ D sketch (oriented surfaces, relative depth between surfaces)</a:t>
            </a:r>
          </a:p>
          <a:p>
            <a:r>
              <a:rPr lang="en-US" dirty="0"/>
              <a:t>4) 3D model (shapes, spatial relationships, volumes)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problem</a:t>
            </a:r>
            <a:r>
              <a:rPr lang="en-US" dirty="0">
                <a:solidFill>
                  <a:schemeClr val="tx1"/>
                </a:solidFill>
              </a:rPr>
              <a:t>: computationally intractable!</a:t>
            </a:r>
          </a:p>
        </p:txBody>
      </p:sp>
      <p:pic>
        <p:nvPicPr>
          <p:cNvPr id="150532" name="Picture 4" descr="C:\WINNT\Profiles\itti.000\Desktop\marr82sketch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888" y="1600200"/>
            <a:ext cx="8647112" cy="9890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 l="8881" r="18594"/>
          <a:stretch>
            <a:fillRect/>
          </a:stretch>
        </p:blipFill>
        <p:spPr bwMode="auto">
          <a:xfrm rot="5400000">
            <a:off x="3165179" y="187621"/>
            <a:ext cx="3272427" cy="5945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95400" y="5057782"/>
            <a:ext cx="285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33192" y="5334000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5386909"/>
            <a:ext cx="4876800" cy="146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cận</a:t>
            </a:r>
            <a:r>
              <a:rPr lang="en-US" dirty="0" smtClean="0"/>
              <a:t> </a:t>
            </a:r>
            <a:r>
              <a:rPr lang="en-US" dirty="0" err="1" smtClean="0"/>
              <a:t>dựa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/>
              <a:t>H</a:t>
            </a:r>
            <a:r>
              <a:rPr lang="en-US" dirty="0" err="1" smtClean="0"/>
              <a:t>ọc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0"/>
            <a:ext cx="85344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54245" y="405765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extraction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Feature vectors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Pattern Recognition for Vision</a:t>
            </a:r>
          </a:p>
        </p:txBody>
      </p:sp>
      <p:sp>
        <p:nvSpPr>
          <p:cNvPr id="194562" name="Rectangle 2"/>
          <p:cNvSpPr>
            <a:spLocks noChangeArrowheads="1"/>
          </p:cNvSpPr>
          <p:nvPr/>
        </p:nvSpPr>
        <p:spPr bwMode="auto">
          <a:xfrm>
            <a:off x="569913" y="1657350"/>
            <a:ext cx="281622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hangingPunct="0"/>
            <a:r>
              <a:rPr lang="en-US" altLang="en-US" sz="2800">
                <a:solidFill>
                  <a:schemeClr val="tx2"/>
                </a:solidFill>
                <a:latin typeface="Arial" charset="0"/>
              </a:rPr>
              <a:t>Object Detection</a:t>
            </a:r>
          </a:p>
          <a:p>
            <a:pPr eaLnBrk="0" hangingPunct="0"/>
            <a:endParaRPr lang="en-US" altLang="en-US" sz="280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1945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3824288"/>
            <a:ext cx="3294062" cy="2133600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75" name="Rectangle 15"/>
          <p:cNvSpPr>
            <a:spLocks noChangeArrowheads="1"/>
          </p:cNvSpPr>
          <p:nvPr/>
        </p:nvSpPr>
        <p:spPr bwMode="auto">
          <a:xfrm>
            <a:off x="1447800" y="4686300"/>
            <a:ext cx="482600" cy="406400"/>
          </a:xfrm>
          <a:prstGeom prst="rect">
            <a:avLst/>
          </a:prstGeom>
          <a:noFill/>
          <a:ln w="76200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>
              <a:solidFill>
                <a:srgbClr val="FF3300"/>
              </a:solidFill>
            </a:endParaRPr>
          </a:p>
        </p:txBody>
      </p:sp>
      <p:pic>
        <p:nvPicPr>
          <p:cNvPr id="194578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3978275"/>
            <a:ext cx="15557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79" name="Rectangle 19"/>
          <p:cNvSpPr>
            <a:spLocks noChangeArrowheads="1"/>
          </p:cNvSpPr>
          <p:nvPr/>
        </p:nvSpPr>
        <p:spPr bwMode="auto">
          <a:xfrm>
            <a:off x="5675313" y="1708150"/>
            <a:ext cx="3311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hangingPunct="0"/>
            <a:r>
              <a:rPr lang="en-US" altLang="en-US" sz="2800">
                <a:solidFill>
                  <a:schemeClr val="tx2"/>
                </a:solidFill>
                <a:latin typeface="Arial" charset="0"/>
              </a:rPr>
              <a:t>Object Identification</a:t>
            </a:r>
          </a:p>
        </p:txBody>
      </p:sp>
      <p:sp>
        <p:nvSpPr>
          <p:cNvPr id="194580" name="Text Box 20"/>
          <p:cNvSpPr txBox="1">
            <a:spLocks noChangeArrowheads="1"/>
          </p:cNvSpPr>
          <p:nvPr/>
        </p:nvSpPr>
        <p:spPr bwMode="auto">
          <a:xfrm>
            <a:off x="517525" y="2590800"/>
            <a:ext cx="340150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dirty="0"/>
              <a:t>Where is Jane?</a:t>
            </a:r>
            <a:br>
              <a:rPr lang="en-US" altLang="en-US" sz="2200" dirty="0"/>
            </a:br>
            <a:r>
              <a:rPr lang="en-US" altLang="en-US" sz="2200" dirty="0"/>
              <a:t>Where is a Face?</a:t>
            </a:r>
            <a:br>
              <a:rPr lang="en-US" altLang="en-US" sz="2200" dirty="0"/>
            </a:br>
            <a:r>
              <a:rPr lang="en-US" altLang="en-US" sz="2200" dirty="0"/>
              <a:t>Is there a face in the image?</a:t>
            </a:r>
          </a:p>
        </p:txBody>
      </p:sp>
      <p:sp>
        <p:nvSpPr>
          <p:cNvPr id="194581" name="Text Box 21"/>
          <p:cNvSpPr txBox="1">
            <a:spLocks noChangeArrowheads="1"/>
          </p:cNvSpPr>
          <p:nvPr/>
        </p:nvSpPr>
        <p:spPr bwMode="auto">
          <a:xfrm>
            <a:off x="5699125" y="2784475"/>
            <a:ext cx="210025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200" dirty="0"/>
              <a:t>Who is it?</a:t>
            </a:r>
          </a:p>
          <a:p>
            <a:r>
              <a:rPr lang="en-US" altLang="en-US" sz="2200" dirty="0"/>
              <a:t>Is it Jane or Erik?</a:t>
            </a:r>
          </a:p>
        </p:txBody>
      </p:sp>
      <p:sp>
        <p:nvSpPr>
          <p:cNvPr id="194582" name="Rectangle 22"/>
          <p:cNvSpPr>
            <a:spLocks noChangeArrowheads="1"/>
          </p:cNvSpPr>
          <p:nvPr/>
        </p:nvSpPr>
        <p:spPr bwMode="auto">
          <a:xfrm>
            <a:off x="2868613" y="641350"/>
            <a:ext cx="34480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0" hangingPunct="0"/>
            <a:r>
              <a:rPr lang="en-US" altLang="en-US" sz="2800" b="1">
                <a:solidFill>
                  <a:schemeClr val="tx2"/>
                </a:solidFill>
                <a:latin typeface="Arial" charset="0"/>
              </a:rPr>
              <a:t>Object Recognition</a:t>
            </a:r>
          </a:p>
          <a:p>
            <a:pPr eaLnBrk="0" hangingPunct="0"/>
            <a:endParaRPr lang="en-US" altLang="en-US" sz="2800" b="1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94584" name="Line 24"/>
          <p:cNvSpPr>
            <a:spLocks noChangeShapeType="1"/>
          </p:cNvSpPr>
          <p:nvPr/>
        </p:nvSpPr>
        <p:spPr bwMode="auto">
          <a:xfrm flipH="1">
            <a:off x="3263900" y="1206500"/>
            <a:ext cx="406400" cy="3810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585" name="Line 25"/>
          <p:cNvSpPr>
            <a:spLocks noChangeShapeType="1"/>
          </p:cNvSpPr>
          <p:nvPr/>
        </p:nvSpPr>
        <p:spPr bwMode="auto">
          <a:xfrm>
            <a:off x="4699000" y="1244600"/>
            <a:ext cx="1257300" cy="3937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84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65126"/>
            <a:ext cx="8210550" cy="873470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Nhắc</a:t>
            </a:r>
            <a:r>
              <a:rPr lang="en-US" sz="3600" dirty="0" smtClean="0"/>
              <a:t> </a:t>
            </a:r>
            <a:r>
              <a:rPr lang="en-US" sz="3600" dirty="0" err="1" smtClean="0"/>
              <a:t>lại</a:t>
            </a:r>
            <a:r>
              <a:rPr lang="en-US" sz="3600" dirty="0" smtClean="0"/>
              <a:t>: </a:t>
            </a:r>
            <a:r>
              <a:rPr lang="en-US" sz="3600" dirty="0" err="1" smtClean="0"/>
              <a:t>Bài</a:t>
            </a:r>
            <a:r>
              <a:rPr lang="en-US" sz="3600" dirty="0" smtClean="0"/>
              <a:t> </a:t>
            </a:r>
            <a:r>
              <a:rPr lang="en-US" sz="3600" dirty="0" err="1" smtClean="0"/>
              <a:t>toán</a:t>
            </a:r>
            <a:r>
              <a:rPr lang="en-US" sz="3600" dirty="0" smtClean="0"/>
              <a:t> </a:t>
            </a:r>
            <a:r>
              <a:rPr lang="en-US" sz="3600" dirty="0" err="1" smtClean="0"/>
              <a:t>phát</a:t>
            </a:r>
            <a:r>
              <a:rPr lang="en-US" sz="3600" dirty="0" smtClean="0"/>
              <a:t> </a:t>
            </a:r>
            <a:r>
              <a:rPr lang="en-US" sz="3600" dirty="0" err="1" smtClean="0"/>
              <a:t>hiện</a:t>
            </a:r>
            <a:r>
              <a:rPr lang="en-US" sz="3600" dirty="0" smtClean="0"/>
              <a:t> </a:t>
            </a:r>
            <a:r>
              <a:rPr lang="en-US" sz="3600" dirty="0" err="1" smtClean="0"/>
              <a:t>biển</a:t>
            </a:r>
            <a:r>
              <a:rPr lang="en-US" sz="3600" dirty="0" smtClean="0"/>
              <a:t> </a:t>
            </a:r>
            <a:r>
              <a:rPr lang="en-US" sz="3600" dirty="0" err="1" smtClean="0"/>
              <a:t>số</a:t>
            </a:r>
            <a:r>
              <a:rPr lang="en-US" sz="3600" dirty="0" smtClean="0"/>
              <a:t> </a:t>
            </a:r>
            <a:r>
              <a:rPr lang="en-US" sz="3600" dirty="0" err="1" smtClean="0"/>
              <a:t>xe</a:t>
            </a:r>
            <a:endParaRPr lang="en-US" sz="3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600" dirty="0" err="1" smtClean="0"/>
              <a:t>Mục</a:t>
            </a:r>
            <a:r>
              <a:rPr lang="en-US" sz="2600" dirty="0" smtClean="0"/>
              <a:t> </a:t>
            </a:r>
            <a:r>
              <a:rPr lang="en-US" sz="2600" dirty="0" err="1" smtClean="0"/>
              <a:t>đích</a:t>
            </a:r>
            <a:r>
              <a:rPr lang="en-US" sz="2600" dirty="0" smtClean="0"/>
              <a:t>: </a:t>
            </a:r>
            <a:r>
              <a:rPr lang="en-US" sz="2600" dirty="0" err="1" smtClean="0"/>
              <a:t>Xác</a:t>
            </a:r>
            <a:r>
              <a:rPr lang="en-US" sz="2600" dirty="0" smtClean="0"/>
              <a:t> </a:t>
            </a:r>
            <a:r>
              <a:rPr lang="en-US" sz="2600" dirty="0" err="1" smtClean="0"/>
              <a:t>định</a:t>
            </a:r>
            <a:r>
              <a:rPr lang="en-US" sz="2600" dirty="0" smtClean="0"/>
              <a:t> </a:t>
            </a:r>
            <a:r>
              <a:rPr lang="en-US" sz="2600" dirty="0" err="1" smtClean="0"/>
              <a:t>vị</a:t>
            </a:r>
            <a:r>
              <a:rPr lang="en-US" sz="2600" dirty="0" smtClean="0"/>
              <a:t> </a:t>
            </a:r>
            <a:r>
              <a:rPr lang="en-US" sz="2600" dirty="0" err="1" smtClean="0"/>
              <a:t>trí</a:t>
            </a:r>
            <a:r>
              <a:rPr lang="en-US" sz="2600" dirty="0" smtClean="0"/>
              <a:t> </a:t>
            </a:r>
            <a:r>
              <a:rPr lang="en-US" sz="2600" dirty="0" err="1" smtClean="0"/>
              <a:t>của</a:t>
            </a:r>
            <a:r>
              <a:rPr lang="en-US" sz="2600" dirty="0" smtClean="0"/>
              <a:t> </a:t>
            </a:r>
            <a:r>
              <a:rPr lang="en-US" sz="2600" dirty="0" err="1" smtClean="0"/>
              <a:t>biển</a:t>
            </a:r>
            <a:r>
              <a:rPr lang="en-US" sz="2600" dirty="0" smtClean="0"/>
              <a:t> </a:t>
            </a:r>
            <a:r>
              <a:rPr lang="en-US" sz="2600" dirty="0" err="1" smtClean="0"/>
              <a:t>số</a:t>
            </a:r>
            <a:r>
              <a:rPr lang="en-US" sz="2600" dirty="0" smtClean="0"/>
              <a:t> </a:t>
            </a:r>
            <a:r>
              <a:rPr lang="en-US" sz="2600" dirty="0" err="1" smtClean="0"/>
              <a:t>trong</a:t>
            </a:r>
            <a:r>
              <a:rPr lang="en-US" sz="2600" dirty="0" smtClean="0"/>
              <a:t> </a:t>
            </a:r>
            <a:r>
              <a:rPr lang="en-US" sz="2600" dirty="0" err="1" smtClean="0"/>
              <a:t>ảnh</a:t>
            </a:r>
            <a:r>
              <a:rPr lang="en-US" sz="2600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 smtClean="0"/>
          </a:p>
          <a:p>
            <a:pPr lvl="1"/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(features extraction): </a:t>
            </a:r>
            <a:r>
              <a:rPr lang="en-US" dirty="0" err="1" smtClean="0"/>
              <a:t>BoW</a:t>
            </a:r>
            <a:r>
              <a:rPr lang="en-US" dirty="0" smtClean="0"/>
              <a:t>, HOG, SIFT,…</a:t>
            </a:r>
          </a:p>
          <a:p>
            <a:pPr lvl="1"/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 smtClean="0"/>
          </a:p>
          <a:p>
            <a:pPr lvl="1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cửa</a:t>
            </a:r>
            <a:r>
              <a:rPr lang="en-US" dirty="0" smtClean="0"/>
              <a:t> </a:t>
            </a:r>
            <a:r>
              <a:rPr lang="en-US" dirty="0" err="1" smtClean="0"/>
              <a:t>sổ</a:t>
            </a:r>
            <a:r>
              <a:rPr lang="en-US" dirty="0" smtClean="0"/>
              <a:t> </a:t>
            </a:r>
            <a:r>
              <a:rPr lang="en-US" dirty="0" err="1" smtClean="0"/>
              <a:t>trượt</a:t>
            </a:r>
            <a:r>
              <a:rPr lang="en-US" dirty="0" smtClean="0"/>
              <a:t> (Sliding windows) </a:t>
            </a:r>
          </a:p>
          <a:p>
            <a:pPr lvl="1"/>
            <a:endParaRPr lang="en-US" dirty="0"/>
          </a:p>
        </p:txBody>
      </p:sp>
      <p:pic>
        <p:nvPicPr>
          <p:cNvPr id="28674" name="Picture 2" descr="G:\VuHai's Documents\2017\AICourse_2017\Dataset1\TestImage\0073113816333459E1-0813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23135"/>
            <a:ext cx="1950720" cy="1463040"/>
          </a:xfrm>
          <a:prstGeom prst="rect">
            <a:avLst/>
          </a:prstGeom>
          <a:noFill/>
        </p:spPr>
      </p:pic>
      <p:pic>
        <p:nvPicPr>
          <p:cNvPr id="28675" name="Picture 3" descr="G:\VuHai's Documents\2017\AICourse_2017\Dataset1\TestImage\01AFE9680801453834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223135"/>
            <a:ext cx="1950720" cy="1463040"/>
          </a:xfrm>
          <a:prstGeom prst="rect">
            <a:avLst/>
          </a:prstGeom>
          <a:noFill/>
        </p:spPr>
      </p:pic>
      <p:pic>
        <p:nvPicPr>
          <p:cNvPr id="28676" name="Picture 4" descr="G:\VuHai's Documents\2017\AICourse_2017\Dataset1\TestImage\0002EA68094745868462H6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00875" y="2270760"/>
            <a:ext cx="1950720" cy="1463040"/>
          </a:xfrm>
          <a:prstGeom prst="rect">
            <a:avLst/>
          </a:prstGeom>
          <a:noFill/>
        </p:spPr>
      </p:pic>
      <p:pic>
        <p:nvPicPr>
          <p:cNvPr id="28677" name="Picture 5" descr="G:\VuHai's Documents\2017\AICourse_2017\Dataset1\TestImage\0073113809111559C1-05730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2223135"/>
            <a:ext cx="1950720" cy="146304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 bwMode="auto">
          <a:xfrm>
            <a:off x="1447800" y="3137535"/>
            <a:ext cx="533400" cy="4572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657600" y="2908935"/>
            <a:ext cx="533400" cy="4572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43600" y="2908935"/>
            <a:ext cx="533400" cy="4572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001000" y="3061335"/>
            <a:ext cx="533400" cy="4572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95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09600"/>
            <a:ext cx="6076950" cy="62899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Training 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458200" cy="5181600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29705" name="Picture 9" descr="G:\VuHai's Documents\2017\AICourse_2017\Dataset1\TestImage\0073113816333459E1-08137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4648200"/>
            <a:ext cx="1828800" cy="1371600"/>
          </a:xfrm>
          <a:prstGeom prst="rect">
            <a:avLst/>
          </a:prstGeom>
          <a:noFill/>
        </p:spPr>
      </p:pic>
      <p:pic>
        <p:nvPicPr>
          <p:cNvPr id="29704" name="Picture 8" descr="G:\VuHai's Documents\2017\AICourse_2017\Dataset1\TestImage\0002EA68094745868462H6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581400"/>
            <a:ext cx="1828800" cy="1371600"/>
          </a:xfrm>
          <a:prstGeom prst="rect">
            <a:avLst/>
          </a:prstGeom>
          <a:noFill/>
        </p:spPr>
      </p:pic>
      <p:pic>
        <p:nvPicPr>
          <p:cNvPr id="29703" name="Picture 7" descr="G:\VuHai's Documents\2017\AICourse_2017\Dataset1\TestImage\01AFE9680801453834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2819400"/>
            <a:ext cx="1828800" cy="1371600"/>
          </a:xfrm>
          <a:prstGeom prst="rect">
            <a:avLst/>
          </a:prstGeom>
          <a:noFill/>
        </p:spPr>
      </p:pic>
      <p:pic>
        <p:nvPicPr>
          <p:cNvPr id="29702" name="Picture 6" descr="G:\VuHai's Documents\2017\AICourse_2017\Dataset1\TestImage\007311380931491484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1828800"/>
            <a:ext cx="1828800" cy="1371600"/>
          </a:xfrm>
          <a:prstGeom prst="rect">
            <a:avLst/>
          </a:prstGeom>
          <a:noFill/>
        </p:spPr>
      </p:pic>
      <p:sp>
        <p:nvSpPr>
          <p:cNvPr id="12" name="Right Arrow 11"/>
          <p:cNvSpPr/>
          <p:nvPr/>
        </p:nvSpPr>
        <p:spPr bwMode="auto">
          <a:xfrm>
            <a:off x="3352800" y="3543300"/>
            <a:ext cx="609600" cy="381000"/>
          </a:xfrm>
          <a:prstGeom prst="rightArrow">
            <a:avLst/>
          </a:prstGeom>
          <a:solidFill>
            <a:schemeClr val="accent4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ＭＳ Ｐゴシック" pitchFamily="50" charset="-128"/>
            </a:endParaRPr>
          </a:p>
        </p:txBody>
      </p:sp>
      <p:pic>
        <p:nvPicPr>
          <p:cNvPr id="29708" name="Picture 12" descr="G:\VuHai's Documents\2017\AICourse_2017\Matlab\data\myNegatives\016A1138121920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5486400"/>
            <a:ext cx="617220" cy="457200"/>
          </a:xfrm>
          <a:prstGeom prst="rect">
            <a:avLst/>
          </a:prstGeom>
          <a:noFill/>
        </p:spPr>
      </p:pic>
      <p:pic>
        <p:nvPicPr>
          <p:cNvPr id="29709" name="Picture 13" descr="G:\VuHai's Documents\2017\AICourse_2017\Matlab\data\myNegatives\01AFE968184849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0" y="5029200"/>
            <a:ext cx="588645" cy="457200"/>
          </a:xfrm>
          <a:prstGeom prst="rect">
            <a:avLst/>
          </a:prstGeom>
          <a:noFill/>
        </p:spPr>
      </p:pic>
      <p:pic>
        <p:nvPicPr>
          <p:cNvPr id="29710" name="Picture 14" descr="G:\VuHai's Documents\2017\AICourse_2017\Matlab\data\myNegatives\0002EA681647552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58000" y="3810000"/>
            <a:ext cx="653902" cy="457200"/>
          </a:xfrm>
          <a:prstGeom prst="rect">
            <a:avLst/>
          </a:prstGeom>
          <a:noFill/>
        </p:spPr>
      </p:pic>
      <p:pic>
        <p:nvPicPr>
          <p:cNvPr id="29711" name="Picture 15" descr="G:\VuHai's Documents\2017\AICourse_2017\Matlab\data\myNegatives\0002EA682111082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01000" y="4724400"/>
            <a:ext cx="736333" cy="457200"/>
          </a:xfrm>
          <a:prstGeom prst="rect">
            <a:avLst/>
          </a:prstGeom>
          <a:noFill/>
        </p:spPr>
      </p:pic>
      <p:pic>
        <p:nvPicPr>
          <p:cNvPr id="29712" name="Picture 16" descr="G:\VuHai's Documents\2017\AICourse_2017\Matlab\data\myNegatives\03DFE9681008452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48400" y="5638800"/>
            <a:ext cx="608371" cy="457200"/>
          </a:xfrm>
          <a:prstGeom prst="rect">
            <a:avLst/>
          </a:prstGeom>
          <a:noFill/>
        </p:spPr>
      </p:pic>
      <p:pic>
        <p:nvPicPr>
          <p:cNvPr id="29713" name="Picture 17" descr="G:\VuHai's Documents\2017\AICourse_2017\Matlab\data\myNegatives\03DFE9681339482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48600" y="3657600"/>
            <a:ext cx="599090" cy="457200"/>
          </a:xfrm>
          <a:prstGeom prst="rect">
            <a:avLst/>
          </a:prstGeom>
          <a:noFill/>
        </p:spPr>
      </p:pic>
      <p:pic>
        <p:nvPicPr>
          <p:cNvPr id="29714" name="Picture 18" descr="G:\VuHai's Documents\2017\AICourse_2017\Matlab\data\myNegatives\034011381907162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924800" y="4267200"/>
            <a:ext cx="505326" cy="457200"/>
          </a:xfrm>
          <a:prstGeom prst="rect">
            <a:avLst/>
          </a:prstGeom>
          <a:noFill/>
        </p:spPr>
      </p:pic>
      <p:pic>
        <p:nvPicPr>
          <p:cNvPr id="29715" name="Picture 19" descr="G:\VuHai's Documents\2017\AICourse_2017\Matlab\data\myNegatives\03311138102016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24800" y="3048000"/>
            <a:ext cx="678730" cy="457200"/>
          </a:xfrm>
          <a:prstGeom prst="rect">
            <a:avLst/>
          </a:prstGeom>
          <a:noFill/>
        </p:spPr>
      </p:pic>
      <p:pic>
        <p:nvPicPr>
          <p:cNvPr id="29716" name="Picture 20" descr="G:\VuHai's Documents\2017\AICourse_2017\Matlab\data\myNegatives\033111381250182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5486400" y="5638800"/>
            <a:ext cx="479394" cy="457200"/>
          </a:xfrm>
          <a:prstGeom prst="rect">
            <a:avLst/>
          </a:prstGeom>
          <a:noFill/>
        </p:spPr>
      </p:pic>
      <p:pic>
        <p:nvPicPr>
          <p:cNvPr id="29717" name="Picture 21" descr="G:\VuHai's Documents\2017\AICourse_2017\Matlab\data\myNegatives\033111381724082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229600" y="5791200"/>
            <a:ext cx="726510" cy="457200"/>
          </a:xfrm>
          <a:prstGeom prst="rect">
            <a:avLst/>
          </a:prstGeom>
          <a:noFill/>
        </p:spPr>
      </p:pic>
      <p:pic>
        <p:nvPicPr>
          <p:cNvPr id="29718" name="Picture 22" descr="G:\VuHai's Documents\2017\AICourse_2017\Matlab\data\myNegatives\033111381814052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705600" y="4343400"/>
            <a:ext cx="734992" cy="457200"/>
          </a:xfrm>
          <a:prstGeom prst="rect">
            <a:avLst/>
          </a:prstGeom>
          <a:noFill/>
        </p:spPr>
      </p:pic>
      <p:pic>
        <p:nvPicPr>
          <p:cNvPr id="29719" name="Picture 23" descr="G:\VuHai's Documents\2017\AICourse_2017\Matlab\data\myNegatives\033111382100112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391400" y="3276600"/>
            <a:ext cx="537328" cy="457200"/>
          </a:xfrm>
          <a:prstGeom prst="rect">
            <a:avLst/>
          </a:prstGeom>
          <a:noFill/>
        </p:spPr>
      </p:pic>
      <p:pic>
        <p:nvPicPr>
          <p:cNvPr id="29720" name="Picture 24" descr="G:\VuHai's Documents\2017\AICourse_2017\Matlab\data\myNegatives\033721382052232.jp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867400" y="4876800"/>
            <a:ext cx="590550" cy="457200"/>
          </a:xfrm>
          <a:prstGeom prst="rect">
            <a:avLst/>
          </a:prstGeom>
          <a:noFill/>
        </p:spPr>
      </p:pic>
      <p:pic>
        <p:nvPicPr>
          <p:cNvPr id="29721" name="Picture 25" descr="G:\VuHai's Documents\2017\AICourse_2017\Matlab\data\myPositives\024511381847272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477000" y="2819400"/>
            <a:ext cx="598170" cy="457200"/>
          </a:xfrm>
          <a:prstGeom prst="rect">
            <a:avLst/>
          </a:prstGeom>
          <a:noFill/>
        </p:spPr>
      </p:pic>
      <p:pic>
        <p:nvPicPr>
          <p:cNvPr id="29722" name="Picture 26" descr="G:\VuHai's Documents\2017\AICourse_2017\Matlab\data\myPositives\033111381020162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105400" y="3810000"/>
            <a:ext cx="704193" cy="457200"/>
          </a:xfrm>
          <a:prstGeom prst="rect">
            <a:avLst/>
          </a:prstGeom>
          <a:noFill/>
        </p:spPr>
      </p:pic>
      <p:pic>
        <p:nvPicPr>
          <p:cNvPr id="29723" name="Picture 27" descr="G:\VuHai's Documents\2017\AICourse_2017\Matlab\data\myPositives\01AFE9681753512.jp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943600" y="3200400"/>
            <a:ext cx="564776" cy="457200"/>
          </a:xfrm>
          <a:prstGeom prst="rect">
            <a:avLst/>
          </a:prstGeom>
          <a:noFill/>
        </p:spPr>
      </p:pic>
      <p:pic>
        <p:nvPicPr>
          <p:cNvPr id="29724" name="Picture 28" descr="G:\VuHai's Documents\2017\AICourse_2017\Matlab\data\myPositives\01AFE9681848492.jp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629400" y="1905000"/>
            <a:ext cx="612559" cy="457200"/>
          </a:xfrm>
          <a:prstGeom prst="rect">
            <a:avLst/>
          </a:prstGeom>
          <a:noFill/>
        </p:spPr>
      </p:pic>
      <p:pic>
        <p:nvPicPr>
          <p:cNvPr id="29725" name="Picture 29" descr="G:\VuHai's Documents\2017\AICourse_2017\Matlab\data\myPositives\03DFE9681238352.jp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5943600" y="1600200"/>
            <a:ext cx="370114" cy="457200"/>
          </a:xfrm>
          <a:prstGeom prst="rect">
            <a:avLst/>
          </a:prstGeom>
          <a:noFill/>
        </p:spPr>
      </p:pic>
      <p:pic>
        <p:nvPicPr>
          <p:cNvPr id="29726" name="Picture 30" descr="G:\VuHai's Documents\2017\AICourse_2017\Matlab\data\myPositives\03DFE9681339482.jp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257800" y="2590800"/>
            <a:ext cx="589935" cy="457200"/>
          </a:xfrm>
          <a:prstGeom prst="rect">
            <a:avLst/>
          </a:prstGeom>
          <a:noFill/>
        </p:spPr>
      </p:pic>
      <p:pic>
        <p:nvPicPr>
          <p:cNvPr id="29727" name="Picture 31" descr="G:\VuHai's Documents\2017\AICourse_2017\Matlab\data\myPositives\016A11381219202.jp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172200" y="2286000"/>
            <a:ext cx="617415" cy="457200"/>
          </a:xfrm>
          <a:prstGeom prst="rect">
            <a:avLst/>
          </a:prstGeom>
          <a:noFill/>
        </p:spPr>
      </p:pic>
      <p:pic>
        <p:nvPicPr>
          <p:cNvPr id="29728" name="Picture 32" descr="G:\VuHai's Documents\2017\AICourse_2017\Matlab\data\myPositives\016A11381536092.jp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5562600" y="2057400"/>
            <a:ext cx="380418" cy="457200"/>
          </a:xfrm>
          <a:prstGeom prst="rect">
            <a:avLst/>
          </a:prstGeom>
          <a:noFill/>
        </p:spPr>
      </p:pic>
      <p:pic>
        <p:nvPicPr>
          <p:cNvPr id="29729" name="Picture 33" descr="G:\VuHai's Documents\2017\AICourse_2017\Matlab\data\myPositives\007311380956072.jp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876800" y="1905000"/>
            <a:ext cx="496491" cy="457200"/>
          </a:xfrm>
          <a:prstGeom prst="rect">
            <a:avLst/>
          </a:prstGeom>
          <a:noFill/>
        </p:spPr>
      </p:pic>
      <p:pic>
        <p:nvPicPr>
          <p:cNvPr id="29730" name="Picture 34" descr="G:\VuHai's Documents\2017\AICourse_2017\Matlab\data\myPositives\024511381455522.jp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876800" y="3048000"/>
            <a:ext cx="600701" cy="457200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608086" y="5457358"/>
            <a:ext cx="17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Random patches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03695" y="4267200"/>
            <a:ext cx="146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Plate patches</a:t>
            </a:r>
            <a:endParaRPr lang="en-US" b="1" dirty="0"/>
          </a:p>
        </p:txBody>
      </p:sp>
      <p:sp>
        <p:nvSpPr>
          <p:cNvPr id="6" name="Freeform 5"/>
          <p:cNvSpPr/>
          <p:nvPr/>
        </p:nvSpPr>
        <p:spPr>
          <a:xfrm>
            <a:off x="4114801" y="1828800"/>
            <a:ext cx="4266084" cy="3276599"/>
          </a:xfrm>
          <a:custGeom>
            <a:avLst/>
            <a:gdLst>
              <a:gd name="connsiteX0" fmla="*/ 4546948 w 4546948"/>
              <a:gd name="connsiteY0" fmla="*/ 0 h 3256767"/>
              <a:gd name="connsiteX1" fmla="*/ 2868460 w 4546948"/>
              <a:gd name="connsiteY1" fmla="*/ 1891430 h 3256767"/>
              <a:gd name="connsiteX2" fmla="*/ 0 w 4546948"/>
              <a:gd name="connsiteY2" fmla="*/ 3256767 h 3256767"/>
              <a:gd name="connsiteX3" fmla="*/ 0 w 4546948"/>
              <a:gd name="connsiteY3" fmla="*/ 3256767 h 325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948" h="3256767">
                <a:moveTo>
                  <a:pt x="4546948" y="0"/>
                </a:moveTo>
                <a:cubicBezTo>
                  <a:pt x="4086616" y="674318"/>
                  <a:pt x="3626285" y="1348636"/>
                  <a:pt x="2868460" y="1891430"/>
                </a:cubicBezTo>
                <a:cubicBezTo>
                  <a:pt x="2110635" y="2434224"/>
                  <a:pt x="0" y="3256767"/>
                  <a:pt x="0" y="3256767"/>
                </a:cubicBezTo>
                <a:lnTo>
                  <a:pt x="0" y="3256767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705600" y="1415534"/>
            <a:ext cx="262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Tìm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hàm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phân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tách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2 </a:t>
            </a:r>
            <a:r>
              <a:rPr lang="en-US" b="1" dirty="0" err="1" smtClean="0">
                <a:solidFill>
                  <a:schemeClr val="accent5">
                    <a:lumMod val="75000"/>
                  </a:schemeClr>
                </a:solidFill>
              </a:rPr>
              <a:t>lớp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5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Trích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endParaRPr lang="en-US" alt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 smtClean="0"/>
          </a:p>
          <a:p>
            <a:endParaRPr lang="en-US" altLang="en-US" dirty="0" smtClean="0"/>
          </a:p>
        </p:txBody>
      </p:sp>
      <p:cxnSp>
        <p:nvCxnSpPr>
          <p:cNvPr id="15364" name="Straight Arrow Connector 46"/>
          <p:cNvCxnSpPr>
            <a:cxnSpLocks noChangeShapeType="1"/>
            <a:stCxn id="15366" idx="1"/>
          </p:cNvCxnSpPr>
          <p:nvPr/>
        </p:nvCxnSpPr>
        <p:spPr bwMode="auto">
          <a:xfrm flipH="1" flipV="1">
            <a:off x="5562861" y="2171658"/>
            <a:ext cx="1133475" cy="27030"/>
          </a:xfrm>
          <a:prstGeom prst="straightConnector1">
            <a:avLst/>
          </a:prstGeom>
          <a:noFill/>
          <a:ln w="38100" algn="ctr">
            <a:solidFill>
              <a:srgbClr val="4F81BD"/>
            </a:solidFill>
            <a:round/>
            <a:headEnd type="arrow" w="med" len="med"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5" name="Straight Arrow Connector 56"/>
          <p:cNvCxnSpPr>
            <a:cxnSpLocks noChangeShapeType="1"/>
            <a:stCxn id="15370" idx="1"/>
          </p:cNvCxnSpPr>
          <p:nvPr/>
        </p:nvCxnSpPr>
        <p:spPr bwMode="auto">
          <a:xfrm flipH="1" flipV="1">
            <a:off x="2337061" y="2200233"/>
            <a:ext cx="1073150" cy="14287"/>
          </a:xfrm>
          <a:prstGeom prst="straightConnector1">
            <a:avLst/>
          </a:prstGeom>
          <a:noFill/>
          <a:ln w="38100" algn="ctr">
            <a:solidFill>
              <a:srgbClr val="4F81BD"/>
            </a:solidFill>
            <a:round/>
            <a:headEnd type="arrow" w="med" len="med"/>
            <a:tailEnd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6" name="AutoShape 4"/>
          <p:cNvSpPr>
            <a:spLocks noChangeArrowheads="1"/>
          </p:cNvSpPr>
          <p:nvPr/>
        </p:nvSpPr>
        <p:spPr bwMode="auto">
          <a:xfrm>
            <a:off x="6696336" y="1806575"/>
            <a:ext cx="1395413" cy="784225"/>
          </a:xfrm>
          <a:prstGeom prst="roundRect">
            <a:avLst>
              <a:gd name="adj" fmla="val 171"/>
            </a:avLst>
          </a:prstGeom>
          <a:solidFill>
            <a:srgbClr val="E6E6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81615" tIns="40807" rIns="81615" bIns="40807" anchor="ctr" anchorCtr="1"/>
          <a:lstStyle>
            <a:lvl1pPr algn="l" defTabSz="406400">
              <a:spcBef>
                <a:spcPct val="30000"/>
              </a:spcBef>
              <a:buFont typeface="Symbol" pitchFamily="18" charset="2"/>
              <a:buChar char="¨"/>
              <a:tabLst>
                <a:tab pos="655638" algn="l"/>
                <a:tab pos="1312863" algn="l"/>
              </a:tabLst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0640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06400">
              <a:spcBef>
                <a:spcPct val="20000"/>
              </a:spcBef>
              <a:buChar char="•"/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40640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06400">
              <a:spcBef>
                <a:spcPct val="20000"/>
              </a:spcBef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06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06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06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06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0"/>
              </a:spcBef>
              <a:buClr>
                <a:srgbClr val="000000"/>
              </a:buClr>
              <a:buSzPct val="45000"/>
              <a:buFontTx/>
              <a:buNone/>
            </a:pPr>
            <a:r>
              <a:rPr lang="en-GB" altLang="en-US" b="1" dirty="0">
                <a:solidFill>
                  <a:srgbClr val="000000"/>
                </a:solidFill>
                <a:cs typeface="Arial" charset="0"/>
              </a:rPr>
              <a:t>Learning Algorithm</a:t>
            </a:r>
          </a:p>
        </p:txBody>
      </p:sp>
      <p:pic>
        <p:nvPicPr>
          <p:cNvPr id="153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5385594"/>
            <a:ext cx="1612900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19" y="2590800"/>
            <a:ext cx="707883" cy="135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337050"/>
            <a:ext cx="1552575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0" name="AutoShape 6"/>
          <p:cNvSpPr>
            <a:spLocks noChangeArrowheads="1"/>
          </p:cNvSpPr>
          <p:nvPr/>
        </p:nvSpPr>
        <p:spPr bwMode="auto">
          <a:xfrm>
            <a:off x="3410211" y="1863683"/>
            <a:ext cx="2090738" cy="700087"/>
          </a:xfrm>
          <a:prstGeom prst="roundRect">
            <a:avLst>
              <a:gd name="adj" fmla="val 171"/>
            </a:avLst>
          </a:prstGeom>
          <a:solidFill>
            <a:srgbClr val="FFFFCC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81615" tIns="40807" rIns="81615" bIns="40807" anchor="ctr" anchorCtr="1"/>
          <a:lstStyle>
            <a:lvl1pPr algn="l" defTabSz="406400">
              <a:spcBef>
                <a:spcPct val="30000"/>
              </a:spcBef>
              <a:buFont typeface="Symbol" pitchFamily="18" charset="2"/>
              <a:buChar char="¨"/>
              <a:tabLst>
                <a:tab pos="655638" algn="l"/>
                <a:tab pos="1312863" algn="l"/>
              </a:tabLst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 algn="l" defTabSz="40640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defTabSz="406400">
              <a:spcBef>
                <a:spcPct val="20000"/>
              </a:spcBef>
              <a:buChar char="•"/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 algn="l" defTabSz="406400">
              <a:spcBef>
                <a:spcPct val="20000"/>
              </a:spcBef>
              <a:buChar char="–"/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 algn="l" defTabSz="406400">
              <a:spcBef>
                <a:spcPct val="20000"/>
              </a:spcBef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06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06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06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06400" eaLnBrk="0" fontAlgn="base" hangingPunct="0">
              <a:spcBef>
                <a:spcPct val="20000"/>
              </a:spcBef>
              <a:spcAft>
                <a:spcPct val="0"/>
              </a:spcAft>
              <a:tabLst>
                <a:tab pos="655638" algn="l"/>
                <a:tab pos="1312863" algn="l"/>
              </a:tabLs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93000"/>
              </a:lnSpc>
              <a:spcBef>
                <a:spcPct val="100000"/>
              </a:spcBef>
              <a:buClr>
                <a:srgbClr val="000000"/>
              </a:buClr>
              <a:buSzPct val="45000"/>
              <a:buFontTx/>
              <a:buNone/>
            </a:pPr>
            <a:r>
              <a:rPr lang="en-GB" altLang="en-US" dirty="0">
                <a:solidFill>
                  <a:srgbClr val="000000"/>
                </a:solidFill>
                <a:cs typeface="Arial" charset="0"/>
              </a:rPr>
              <a:t>Feature extraction </a:t>
            </a:r>
          </a:p>
        </p:txBody>
      </p:sp>
      <p:pic>
        <p:nvPicPr>
          <p:cNvPr id="15372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93" y="4532934"/>
            <a:ext cx="3216808" cy="157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0" descr="G:\VuHai's Documents\2017\AICourse_2017\Matlab\data\myPositives\03DFE968133948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0405" y="1782813"/>
            <a:ext cx="1393195" cy="1079728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054246" y="3081486"/>
            <a:ext cx="16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553200" y="4337050"/>
            <a:ext cx="2590800" cy="2061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Haar</a:t>
            </a:r>
            <a:r>
              <a:rPr lang="en-US" sz="2000" dirty="0" smtClean="0"/>
              <a:t>-like (Boosting)</a:t>
            </a:r>
          </a:p>
          <a:p>
            <a:r>
              <a:rPr lang="en-US" sz="2000" dirty="0" err="1" smtClean="0"/>
              <a:t>BoW</a:t>
            </a:r>
            <a:r>
              <a:rPr lang="en-US" sz="2000" dirty="0" smtClean="0"/>
              <a:t> (</a:t>
            </a:r>
            <a:r>
              <a:rPr lang="en-US" sz="2000" dirty="0" err="1" smtClean="0"/>
              <a:t>todayt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SIFT, SURF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586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Đặc</a:t>
            </a:r>
            <a:r>
              <a:rPr lang="en-US" sz="3600" dirty="0" smtClean="0"/>
              <a:t> </a:t>
            </a:r>
            <a:r>
              <a:rPr lang="en-US" sz="3600" dirty="0" err="1" smtClean="0"/>
              <a:t>trưng</a:t>
            </a:r>
            <a:r>
              <a:rPr lang="en-US" sz="3600" dirty="0" smtClean="0"/>
              <a:t> </a:t>
            </a:r>
            <a:r>
              <a:rPr lang="en-US" sz="3600" dirty="0" err="1" smtClean="0"/>
              <a:t>BoW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0983"/>
            <a:ext cx="7886700" cy="1427018"/>
          </a:xfrm>
        </p:spPr>
        <p:txBody>
          <a:bodyPr/>
          <a:lstStyle/>
          <a:p>
            <a:r>
              <a:rPr lang="en-US" dirty="0" err="1"/>
              <a:t>Lấy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gổm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i="1" dirty="0" err="1"/>
              <a:t>đoạn</a:t>
            </a:r>
            <a:r>
              <a:rPr lang="en-US" i="1" dirty="0"/>
              <a:t> - </a:t>
            </a:r>
            <a:r>
              <a:rPr lang="en-US" i="1" dirty="0" err="1"/>
              <a:t>câu</a:t>
            </a:r>
            <a:r>
              <a:rPr lang="en-US" dirty="0"/>
              <a:t> </a:t>
            </a:r>
            <a:r>
              <a:rPr lang="en-US" i="1" dirty="0"/>
              <a:t>- </a:t>
            </a:r>
            <a:r>
              <a:rPr lang="en-US" i="1" dirty="0" err="1"/>
              <a:t>từ</a:t>
            </a:r>
            <a:r>
              <a:rPr lang="en-US" i="1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i="1" dirty="0" err="1"/>
              <a:t>từ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04122" y="3339347"/>
            <a:ext cx="7731416" cy="2246313"/>
            <a:chOff x="605262" y="2743200"/>
            <a:chExt cx="7731416" cy="2246313"/>
          </a:xfrm>
        </p:grpSpPr>
        <p:pic>
          <p:nvPicPr>
            <p:cNvPr id="4" name="Picture 2" descr="bag_junk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2738" y="2743200"/>
              <a:ext cx="2943940" cy="223202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image_007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62" y="2745283"/>
              <a:ext cx="3334478" cy="224423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4419600" y="3436784"/>
              <a:ext cx="644067" cy="678015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9900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96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838200" y="990600"/>
            <a:ext cx="3101975" cy="5062538"/>
            <a:chOff x="528" y="336"/>
            <a:chExt cx="1954" cy="3477"/>
          </a:xfrm>
        </p:grpSpPr>
        <p:pic>
          <p:nvPicPr>
            <p:cNvPr id="509955" name="Picture 3" descr="DaVinci_face_onl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8" y="1392"/>
              <a:ext cx="1954" cy="2421"/>
            </a:xfrm>
            <a:prstGeom prst="rect">
              <a:avLst/>
            </a:prstGeom>
            <a:noFill/>
          </p:spPr>
        </p:pic>
        <p:sp>
          <p:nvSpPr>
            <p:cNvPr id="509956" name="Text Box 4"/>
            <p:cNvSpPr txBox="1">
              <a:spLocks noChangeArrowheads="1"/>
            </p:cNvSpPr>
            <p:nvPr/>
          </p:nvSpPr>
          <p:spPr bwMode="auto">
            <a:xfrm>
              <a:off x="576" y="336"/>
              <a:ext cx="1584" cy="498"/>
            </a:xfrm>
            <a:prstGeom prst="rect">
              <a:avLst/>
            </a:prstGeom>
            <a:solidFill>
              <a:srgbClr val="DCF6D6"/>
            </a:solidFill>
            <a:ln w="28575">
              <a:solidFill>
                <a:srgbClr val="008000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4400" b="1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Object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476625" y="990601"/>
            <a:ext cx="5057775" cy="5410200"/>
            <a:chOff x="2160" y="336"/>
            <a:chExt cx="3360" cy="3840"/>
          </a:xfrm>
        </p:grpSpPr>
        <p:grpSp>
          <p:nvGrpSpPr>
            <p:cNvPr id="4" name="Group 6"/>
            <p:cNvGrpSpPr>
              <a:grpSpLocks/>
            </p:cNvGrpSpPr>
            <p:nvPr/>
          </p:nvGrpSpPr>
          <p:grpSpPr bwMode="auto">
            <a:xfrm>
              <a:off x="3072" y="1008"/>
              <a:ext cx="2274" cy="3168"/>
              <a:chOff x="3072" y="1008"/>
              <a:chExt cx="2274" cy="3168"/>
            </a:xfrm>
          </p:grpSpPr>
          <p:pic>
            <p:nvPicPr>
              <p:cNvPr id="509959" name="Picture 7" descr="lunch-bagtrans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72" y="1008"/>
                <a:ext cx="2274" cy="3168"/>
              </a:xfrm>
              <a:prstGeom prst="rect">
                <a:avLst/>
              </a:prstGeom>
              <a:noFill/>
            </p:spPr>
          </p:pic>
          <p:pic>
            <p:nvPicPr>
              <p:cNvPr id="509960" name="Picture 8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9399" t="22293" r="38898" b="71706"/>
              <a:stretch>
                <a:fillRect/>
              </a:stretch>
            </p:blipFill>
            <p:spPr bwMode="auto">
              <a:xfrm>
                <a:off x="4560" y="3072"/>
                <a:ext cx="480" cy="336"/>
              </a:xfrm>
              <a:prstGeom prst="rect">
                <a:avLst/>
              </a:prstGeom>
              <a:noFill/>
            </p:spPr>
          </p:pic>
          <p:pic>
            <p:nvPicPr>
              <p:cNvPr id="509961" name="Picture 9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7591" t="4288" r="29535" b="88853"/>
              <a:stretch>
                <a:fillRect/>
              </a:stretch>
            </p:blipFill>
            <p:spPr bwMode="auto">
              <a:xfrm>
                <a:off x="4224" y="1632"/>
                <a:ext cx="432" cy="314"/>
              </a:xfrm>
              <a:prstGeom prst="rect">
                <a:avLst/>
              </a:prstGeom>
              <a:noFill/>
            </p:spPr>
          </p:pic>
          <p:pic>
            <p:nvPicPr>
              <p:cNvPr id="509962" name="Picture 10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3547" t="38583" r="43579" b="54558"/>
              <a:stretch>
                <a:fillRect/>
              </a:stretch>
            </p:blipFill>
            <p:spPr bwMode="auto">
              <a:xfrm>
                <a:off x="3360" y="3120"/>
                <a:ext cx="432" cy="314"/>
              </a:xfrm>
              <a:prstGeom prst="rect">
                <a:avLst/>
              </a:prstGeom>
              <a:noFill/>
            </p:spPr>
          </p:pic>
          <p:pic>
            <p:nvPicPr>
              <p:cNvPr id="509963" name="Picture 11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38866" t="15433" r="51772" b="79422"/>
              <a:stretch>
                <a:fillRect/>
              </a:stretch>
            </p:blipFill>
            <p:spPr bwMode="auto">
              <a:xfrm>
                <a:off x="4416" y="2496"/>
                <a:ext cx="384" cy="288"/>
              </a:xfrm>
              <a:prstGeom prst="rect">
                <a:avLst/>
              </a:prstGeom>
              <a:noFill/>
            </p:spPr>
          </p:pic>
          <p:pic>
            <p:nvPicPr>
              <p:cNvPr id="509964" name="Picture 12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8762" t="14577" r="31876" b="79422"/>
              <a:stretch>
                <a:fillRect/>
              </a:stretch>
            </p:blipFill>
            <p:spPr bwMode="auto">
              <a:xfrm>
                <a:off x="3840" y="2544"/>
                <a:ext cx="384" cy="336"/>
              </a:xfrm>
              <a:prstGeom prst="rect">
                <a:avLst/>
              </a:prstGeom>
              <a:noFill/>
            </p:spPr>
          </p:pic>
          <p:pic>
            <p:nvPicPr>
              <p:cNvPr id="509965" name="Picture 13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6421" t="32582" r="31876" b="62274"/>
              <a:stretch>
                <a:fillRect/>
              </a:stretch>
            </p:blipFill>
            <p:spPr bwMode="auto">
              <a:xfrm>
                <a:off x="4368" y="3600"/>
                <a:ext cx="480" cy="288"/>
              </a:xfrm>
              <a:prstGeom prst="rect">
                <a:avLst/>
              </a:prstGeom>
              <a:noFill/>
            </p:spPr>
          </p:pic>
          <p:pic>
            <p:nvPicPr>
              <p:cNvPr id="509966" name="Picture 14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8762" t="27437" r="31876" b="67418"/>
              <a:stretch>
                <a:fillRect/>
              </a:stretch>
            </p:blipFill>
            <p:spPr bwMode="auto">
              <a:xfrm>
                <a:off x="4512" y="2064"/>
                <a:ext cx="384" cy="288"/>
              </a:xfrm>
              <a:prstGeom prst="rect">
                <a:avLst/>
              </a:prstGeom>
              <a:noFill/>
            </p:spPr>
          </p:pic>
          <p:pic>
            <p:nvPicPr>
              <p:cNvPr id="509967" name="Picture 15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32" t="23151" r="31876" b="71706"/>
              <a:stretch>
                <a:fillRect/>
              </a:stretch>
            </p:blipFill>
            <p:spPr bwMode="auto">
              <a:xfrm>
                <a:off x="4032" y="3024"/>
                <a:ext cx="336" cy="288"/>
              </a:xfrm>
              <a:prstGeom prst="rect">
                <a:avLst/>
              </a:prstGeom>
              <a:noFill/>
            </p:spPr>
          </p:pic>
          <p:pic>
            <p:nvPicPr>
              <p:cNvPr id="509968" name="Picture 16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7058" t="24008" r="45920" b="63130"/>
              <a:stretch>
                <a:fillRect/>
              </a:stretch>
            </p:blipFill>
            <p:spPr bwMode="auto">
              <a:xfrm>
                <a:off x="3792" y="1680"/>
                <a:ext cx="288" cy="720"/>
              </a:xfrm>
              <a:prstGeom prst="rect">
                <a:avLst/>
              </a:prstGeom>
              <a:noFill/>
            </p:spPr>
          </p:pic>
          <p:pic>
            <p:nvPicPr>
              <p:cNvPr id="509969" name="Picture 17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0569" t="17148" r="37727" b="76851"/>
              <a:stretch>
                <a:fillRect/>
              </a:stretch>
            </p:blipFill>
            <p:spPr bwMode="auto">
              <a:xfrm>
                <a:off x="3648" y="3552"/>
                <a:ext cx="480" cy="336"/>
              </a:xfrm>
              <a:prstGeom prst="rect">
                <a:avLst/>
              </a:prstGeom>
              <a:noFill/>
            </p:spPr>
          </p:pic>
        </p:grpSp>
        <p:sp>
          <p:nvSpPr>
            <p:cNvPr id="509970" name="Text Box 18"/>
            <p:cNvSpPr txBox="1">
              <a:spLocks noChangeArrowheads="1"/>
            </p:cNvSpPr>
            <p:nvPr/>
          </p:nvSpPr>
          <p:spPr bwMode="auto">
            <a:xfrm>
              <a:off x="2880" y="336"/>
              <a:ext cx="2640" cy="498"/>
            </a:xfrm>
            <a:prstGeom prst="rect">
              <a:avLst/>
            </a:prstGeom>
            <a:solidFill>
              <a:srgbClr val="DFCCAB"/>
            </a:solidFill>
            <a:ln w="28575">
              <a:solidFill>
                <a:srgbClr val="9A7966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4400" b="1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Bag of ‘words’</a:t>
              </a:r>
            </a:p>
          </p:txBody>
        </p:sp>
        <p:sp>
          <p:nvSpPr>
            <p:cNvPr id="509971" name="Line 19"/>
            <p:cNvSpPr>
              <a:spLocks noChangeShapeType="1"/>
            </p:cNvSpPr>
            <p:nvPr/>
          </p:nvSpPr>
          <p:spPr bwMode="auto">
            <a:xfrm>
              <a:off x="2160" y="576"/>
              <a:ext cx="720" cy="0"/>
            </a:xfrm>
            <a:prstGeom prst="line">
              <a:avLst/>
            </a:prstGeom>
            <a:noFill/>
            <a:ln w="38100">
              <a:solidFill>
                <a:srgbClr val="333300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 smtClean="0"/>
              <a:t>Objects as texture</a:t>
            </a:r>
          </a:p>
        </p:txBody>
      </p:sp>
      <p:grpSp>
        <p:nvGrpSpPr>
          <p:cNvPr id="96259" name="Group 3"/>
          <p:cNvGrpSpPr>
            <a:grpSpLocks/>
          </p:cNvGrpSpPr>
          <p:nvPr/>
        </p:nvGrpSpPr>
        <p:grpSpPr bwMode="auto">
          <a:xfrm>
            <a:off x="6324600" y="2667000"/>
            <a:ext cx="2741613" cy="2019300"/>
            <a:chOff x="3216" y="1440"/>
            <a:chExt cx="2352" cy="1733"/>
          </a:xfrm>
        </p:grpSpPr>
        <p:graphicFrame>
          <p:nvGraphicFramePr>
            <p:cNvPr id="96287" name="Object 4"/>
            <p:cNvGraphicFramePr>
              <a:graphicFrameLocks noChangeAspect="1"/>
            </p:cNvGraphicFramePr>
            <p:nvPr/>
          </p:nvGraphicFramePr>
          <p:xfrm>
            <a:off x="3744" y="1584"/>
            <a:ext cx="327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4" name="Photo Editor Photo" r:id="rId4" imgW="657317" imgH="419048" progId="">
                    <p:embed/>
                  </p:oleObj>
                </mc:Choice>
                <mc:Fallback>
                  <p:oleObj name="Photo Editor Photo" r:id="rId4" imgW="657317" imgH="41904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1584"/>
                          <a:ext cx="327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8" name="Object 5"/>
            <p:cNvGraphicFramePr>
              <a:graphicFrameLocks noChangeAspect="1"/>
            </p:cNvGraphicFramePr>
            <p:nvPr/>
          </p:nvGraphicFramePr>
          <p:xfrm>
            <a:off x="4608" y="1632"/>
            <a:ext cx="34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5" name="Photo Editor Photo" r:id="rId6" imgW="685714" imgH="495369" progId="">
                    <p:embed/>
                  </p:oleObj>
                </mc:Choice>
                <mc:Fallback>
                  <p:oleObj name="Photo Editor Photo" r:id="rId6" imgW="685714" imgH="49536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8" y="1632"/>
                          <a:ext cx="34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9" name="Object 6"/>
            <p:cNvGraphicFramePr>
              <a:graphicFrameLocks noChangeAspect="1"/>
            </p:cNvGraphicFramePr>
            <p:nvPr/>
          </p:nvGraphicFramePr>
          <p:xfrm>
            <a:off x="4176" y="1880"/>
            <a:ext cx="28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6" name="Photo Editor Photo" r:id="rId8" imgW="581106" imgH="743054" progId="">
                    <p:embed/>
                  </p:oleObj>
                </mc:Choice>
                <mc:Fallback>
                  <p:oleObj name="Photo Editor Photo" r:id="rId8" imgW="581106" imgH="74305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6" y="1880"/>
                          <a:ext cx="289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0" name="Object 7"/>
            <p:cNvGraphicFramePr>
              <a:graphicFrameLocks noChangeAspect="1"/>
            </p:cNvGraphicFramePr>
            <p:nvPr/>
          </p:nvGraphicFramePr>
          <p:xfrm>
            <a:off x="4080" y="2400"/>
            <a:ext cx="48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7" name="Photo Editor Photo" r:id="rId10" imgW="980952" imgH="657317" progId="">
                    <p:embed/>
                  </p:oleObj>
                </mc:Choice>
                <mc:Fallback>
                  <p:oleObj name="Photo Editor Photo" r:id="rId10" imgW="980952" imgH="657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2400"/>
                          <a:ext cx="488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1" name="Object 8"/>
            <p:cNvGraphicFramePr>
              <a:graphicFrameLocks noChangeAspect="1"/>
            </p:cNvGraphicFramePr>
            <p:nvPr/>
          </p:nvGraphicFramePr>
          <p:xfrm>
            <a:off x="5184" y="1440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8" name="Photo Editor Photo" r:id="rId12" imgW="771429" imgH="523810" progId="">
                    <p:embed/>
                  </p:oleObj>
                </mc:Choice>
                <mc:Fallback>
                  <p:oleObj name="Photo Editor Photo" r:id="rId12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1440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2" name="Object 9"/>
            <p:cNvGraphicFramePr>
              <a:graphicFrameLocks noChangeAspect="1"/>
            </p:cNvGraphicFramePr>
            <p:nvPr/>
          </p:nvGraphicFramePr>
          <p:xfrm>
            <a:off x="3216" y="1824"/>
            <a:ext cx="261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9" name="Photo Editor Photo" r:id="rId14" imgW="523810" imgH="1514686" progId="">
                    <p:embed/>
                  </p:oleObj>
                </mc:Choice>
                <mc:Fallback>
                  <p:oleObj name="Photo Editor Photo" r:id="rId14" imgW="523810" imgH="15146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824"/>
                          <a:ext cx="261" cy="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3" name="Object 10"/>
            <p:cNvGraphicFramePr>
              <a:graphicFrameLocks noChangeAspect="1"/>
            </p:cNvGraphicFramePr>
            <p:nvPr/>
          </p:nvGraphicFramePr>
          <p:xfrm>
            <a:off x="4848" y="2160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0" name="Photo Editor Photo" r:id="rId16" imgW="609524" imgH="523810" progId="">
                    <p:embed/>
                  </p:oleObj>
                </mc:Choice>
                <mc:Fallback>
                  <p:oleObj name="Photo Editor Photo" r:id="rId16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8" y="2160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4" name="Object 11"/>
            <p:cNvGraphicFramePr>
              <a:graphicFrameLocks noChangeAspect="1"/>
            </p:cNvGraphicFramePr>
            <p:nvPr/>
          </p:nvGraphicFramePr>
          <p:xfrm>
            <a:off x="3648" y="2784"/>
            <a:ext cx="294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1" name="Photo Editor Photo" r:id="rId18" imgW="590476" imgH="781159" progId="">
                    <p:embed/>
                  </p:oleObj>
                </mc:Choice>
                <mc:Fallback>
                  <p:oleObj name="Photo Editor Photo" r:id="rId18" imgW="590476" imgH="7811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2784"/>
                          <a:ext cx="294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5" name="Object 12"/>
            <p:cNvGraphicFramePr>
              <a:graphicFrameLocks noChangeAspect="1"/>
            </p:cNvGraphicFramePr>
            <p:nvPr/>
          </p:nvGraphicFramePr>
          <p:xfrm>
            <a:off x="4416" y="2832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2" name="Photo Editor Photo" r:id="rId20" imgW="771429" imgH="523810" progId="">
                    <p:embed/>
                  </p:oleObj>
                </mc:Choice>
                <mc:Fallback>
                  <p:oleObj name="Photo Editor Photo" r:id="rId20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16" y="2832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96" name="Object 13"/>
            <p:cNvGraphicFramePr>
              <a:graphicFrameLocks noChangeAspect="1"/>
            </p:cNvGraphicFramePr>
            <p:nvPr/>
          </p:nvGraphicFramePr>
          <p:xfrm>
            <a:off x="3696" y="2112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3" name="Photo Editor Photo" r:id="rId21" imgW="609524" imgH="523810" progId="">
                    <p:embed/>
                  </p:oleObj>
                </mc:Choice>
                <mc:Fallback>
                  <p:oleObj name="Photo Editor Photo" r:id="rId21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2112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6260" name="Group 14"/>
          <p:cNvGrpSpPr>
            <a:grpSpLocks/>
          </p:cNvGrpSpPr>
          <p:nvPr/>
        </p:nvGrpSpPr>
        <p:grpSpPr bwMode="auto">
          <a:xfrm>
            <a:off x="228600" y="2514600"/>
            <a:ext cx="2381250" cy="2319338"/>
            <a:chOff x="624" y="1536"/>
            <a:chExt cx="1863" cy="1815"/>
          </a:xfrm>
        </p:grpSpPr>
        <p:graphicFrame>
          <p:nvGraphicFramePr>
            <p:cNvPr id="96277" name="Object 15"/>
            <p:cNvGraphicFramePr>
              <a:graphicFrameLocks noChangeAspect="1"/>
            </p:cNvGraphicFramePr>
            <p:nvPr/>
          </p:nvGraphicFramePr>
          <p:xfrm>
            <a:off x="2160" y="1680"/>
            <a:ext cx="327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4" name="Photo Editor Photo" r:id="rId22" imgW="657317" imgH="419048" progId="">
                    <p:embed/>
                  </p:oleObj>
                </mc:Choice>
                <mc:Fallback>
                  <p:oleObj name="Photo Editor Photo" r:id="rId22" imgW="657317" imgH="41904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" y="1680"/>
                          <a:ext cx="327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8" name="Object 16"/>
            <p:cNvGraphicFramePr>
              <a:graphicFrameLocks noChangeAspect="1"/>
            </p:cNvGraphicFramePr>
            <p:nvPr/>
          </p:nvGraphicFramePr>
          <p:xfrm>
            <a:off x="624" y="2688"/>
            <a:ext cx="34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5" name="Photo Editor Photo" r:id="rId23" imgW="685714" imgH="495369" progId="">
                    <p:embed/>
                  </p:oleObj>
                </mc:Choice>
                <mc:Fallback>
                  <p:oleObj name="Photo Editor Photo" r:id="rId23" imgW="685714" imgH="49536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" y="2688"/>
                          <a:ext cx="34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9" name="Object 17"/>
            <p:cNvGraphicFramePr>
              <a:graphicFrameLocks noChangeAspect="1"/>
            </p:cNvGraphicFramePr>
            <p:nvPr/>
          </p:nvGraphicFramePr>
          <p:xfrm>
            <a:off x="816" y="1536"/>
            <a:ext cx="28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6" name="Photo Editor Photo" r:id="rId24" imgW="581106" imgH="743054" progId="">
                    <p:embed/>
                  </p:oleObj>
                </mc:Choice>
                <mc:Fallback>
                  <p:oleObj name="Photo Editor Photo" r:id="rId24" imgW="581106" imgH="74305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1536"/>
                          <a:ext cx="289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0" name="Object 18"/>
            <p:cNvGraphicFramePr>
              <a:graphicFrameLocks noChangeAspect="1"/>
            </p:cNvGraphicFramePr>
            <p:nvPr/>
          </p:nvGraphicFramePr>
          <p:xfrm>
            <a:off x="1920" y="3024"/>
            <a:ext cx="48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7" name="Photo Editor Photo" r:id="rId25" imgW="980952" imgH="657317" progId="">
                    <p:embed/>
                  </p:oleObj>
                </mc:Choice>
                <mc:Fallback>
                  <p:oleObj name="Photo Editor Photo" r:id="rId25" imgW="980952" imgH="657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3024"/>
                          <a:ext cx="488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1" name="Object 19"/>
            <p:cNvGraphicFramePr>
              <a:graphicFrameLocks noChangeAspect="1"/>
            </p:cNvGraphicFramePr>
            <p:nvPr/>
          </p:nvGraphicFramePr>
          <p:xfrm>
            <a:off x="1152" y="2736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8" name="Photo Editor Photo" r:id="rId26" imgW="771429" imgH="523810" progId="">
                    <p:embed/>
                  </p:oleObj>
                </mc:Choice>
                <mc:Fallback>
                  <p:oleObj name="Photo Editor Photo" r:id="rId26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736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2" name="Object 20"/>
            <p:cNvGraphicFramePr>
              <a:graphicFrameLocks noChangeAspect="1"/>
            </p:cNvGraphicFramePr>
            <p:nvPr/>
          </p:nvGraphicFramePr>
          <p:xfrm>
            <a:off x="1824" y="2016"/>
            <a:ext cx="261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9" name="Photo Editor Photo" r:id="rId27" imgW="523810" imgH="1514686" progId="">
                    <p:embed/>
                  </p:oleObj>
                </mc:Choice>
                <mc:Fallback>
                  <p:oleObj name="Photo Editor Photo" r:id="rId27" imgW="523810" imgH="15146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016"/>
                          <a:ext cx="261" cy="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3" name="Object 21"/>
            <p:cNvGraphicFramePr>
              <a:graphicFrameLocks noChangeAspect="1"/>
            </p:cNvGraphicFramePr>
            <p:nvPr/>
          </p:nvGraphicFramePr>
          <p:xfrm>
            <a:off x="1200" y="1584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0" name="Photo Editor Photo" r:id="rId28" imgW="609524" imgH="523810" progId="">
                    <p:embed/>
                  </p:oleObj>
                </mc:Choice>
                <mc:Fallback>
                  <p:oleObj name="Photo Editor Photo" r:id="rId28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1584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4" name="Object 22"/>
            <p:cNvGraphicFramePr>
              <a:graphicFrameLocks noChangeAspect="1"/>
            </p:cNvGraphicFramePr>
            <p:nvPr/>
          </p:nvGraphicFramePr>
          <p:xfrm>
            <a:off x="1536" y="1536"/>
            <a:ext cx="294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1" name="Photo Editor Photo" r:id="rId29" imgW="590476" imgH="781159" progId="">
                    <p:embed/>
                  </p:oleObj>
                </mc:Choice>
                <mc:Fallback>
                  <p:oleObj name="Photo Editor Photo" r:id="rId29" imgW="590476" imgH="7811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6" y="1536"/>
                          <a:ext cx="294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5" name="Object 23"/>
            <p:cNvGraphicFramePr>
              <a:graphicFrameLocks noChangeAspect="1"/>
            </p:cNvGraphicFramePr>
            <p:nvPr/>
          </p:nvGraphicFramePr>
          <p:xfrm>
            <a:off x="1296" y="2208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2" name="Photo Editor Photo" r:id="rId30" imgW="771429" imgH="523810" progId="">
                    <p:embed/>
                  </p:oleObj>
                </mc:Choice>
                <mc:Fallback>
                  <p:oleObj name="Photo Editor Photo" r:id="rId30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208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86" name="Object 24"/>
            <p:cNvGraphicFramePr>
              <a:graphicFrameLocks noChangeAspect="1"/>
            </p:cNvGraphicFramePr>
            <p:nvPr/>
          </p:nvGraphicFramePr>
          <p:xfrm>
            <a:off x="816" y="2056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3" name="Photo Editor Photo" r:id="rId31" imgW="609524" imgH="523810" progId="">
                    <p:embed/>
                  </p:oleObj>
                </mc:Choice>
                <mc:Fallback>
                  <p:oleObj name="Photo Editor Photo" r:id="rId31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2056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6261" name="Group 25"/>
          <p:cNvGrpSpPr>
            <a:grpSpLocks/>
          </p:cNvGrpSpPr>
          <p:nvPr/>
        </p:nvGrpSpPr>
        <p:grpSpPr bwMode="auto">
          <a:xfrm>
            <a:off x="3048000" y="2971800"/>
            <a:ext cx="2743200" cy="1679575"/>
            <a:chOff x="-96" y="2016"/>
            <a:chExt cx="2127" cy="1302"/>
          </a:xfrm>
        </p:grpSpPr>
        <p:graphicFrame>
          <p:nvGraphicFramePr>
            <p:cNvPr id="96267" name="Object 26"/>
            <p:cNvGraphicFramePr>
              <a:graphicFrameLocks noChangeAspect="1"/>
            </p:cNvGraphicFramePr>
            <p:nvPr/>
          </p:nvGraphicFramePr>
          <p:xfrm>
            <a:off x="432" y="2400"/>
            <a:ext cx="327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4" name="Photo Editor Photo" r:id="rId32" imgW="657317" imgH="419048" progId="">
                    <p:embed/>
                  </p:oleObj>
                </mc:Choice>
                <mc:Fallback>
                  <p:oleObj name="Photo Editor Photo" r:id="rId32" imgW="657317" imgH="419048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400"/>
                          <a:ext cx="327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8" name="Object 27"/>
            <p:cNvGraphicFramePr>
              <a:graphicFrameLocks noChangeAspect="1"/>
            </p:cNvGraphicFramePr>
            <p:nvPr/>
          </p:nvGraphicFramePr>
          <p:xfrm>
            <a:off x="384" y="3072"/>
            <a:ext cx="341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5" name="Photo Editor Photo" r:id="rId33" imgW="685714" imgH="495369" progId="">
                    <p:embed/>
                  </p:oleObj>
                </mc:Choice>
                <mc:Fallback>
                  <p:oleObj name="Photo Editor Photo" r:id="rId33" imgW="685714" imgH="49536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" y="3072"/>
                          <a:ext cx="341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69" name="Object 28"/>
            <p:cNvGraphicFramePr>
              <a:graphicFrameLocks noChangeAspect="1"/>
            </p:cNvGraphicFramePr>
            <p:nvPr/>
          </p:nvGraphicFramePr>
          <p:xfrm>
            <a:off x="432" y="2640"/>
            <a:ext cx="289" cy="3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6" name="Photo Editor Photo" r:id="rId34" imgW="581106" imgH="743054" progId="">
                    <p:embed/>
                  </p:oleObj>
                </mc:Choice>
                <mc:Fallback>
                  <p:oleObj name="Photo Editor Photo" r:id="rId34" imgW="581106" imgH="743054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640"/>
                          <a:ext cx="289" cy="3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0" name="Object 29"/>
            <p:cNvGraphicFramePr>
              <a:graphicFrameLocks noChangeAspect="1"/>
            </p:cNvGraphicFramePr>
            <p:nvPr/>
          </p:nvGraphicFramePr>
          <p:xfrm>
            <a:off x="336" y="2016"/>
            <a:ext cx="488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7" name="Photo Editor Photo" r:id="rId35" imgW="980952" imgH="657317" progId="">
                    <p:embed/>
                  </p:oleObj>
                </mc:Choice>
                <mc:Fallback>
                  <p:oleObj name="Photo Editor Photo" r:id="rId35" imgW="980952" imgH="657317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" y="2016"/>
                          <a:ext cx="488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1" name="Object 30"/>
            <p:cNvGraphicFramePr>
              <a:graphicFrameLocks noChangeAspect="1"/>
            </p:cNvGraphicFramePr>
            <p:nvPr/>
          </p:nvGraphicFramePr>
          <p:xfrm>
            <a:off x="-96" y="2640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8" name="Photo Editor Photo" r:id="rId36" imgW="771429" imgH="523810" progId="">
                    <p:embed/>
                  </p:oleObj>
                </mc:Choice>
                <mc:Fallback>
                  <p:oleObj name="Photo Editor Photo" r:id="rId36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96" y="2640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2" name="Object 31"/>
            <p:cNvGraphicFramePr>
              <a:graphicFrameLocks noChangeAspect="1"/>
            </p:cNvGraphicFramePr>
            <p:nvPr/>
          </p:nvGraphicFramePr>
          <p:xfrm>
            <a:off x="864" y="2544"/>
            <a:ext cx="261" cy="7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49" name="Photo Editor Photo" r:id="rId37" imgW="523810" imgH="1514686" progId="">
                    <p:embed/>
                  </p:oleObj>
                </mc:Choice>
                <mc:Fallback>
                  <p:oleObj name="Photo Editor Photo" r:id="rId37" imgW="523810" imgH="151468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2544"/>
                          <a:ext cx="261" cy="7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3" name="Object 32"/>
            <p:cNvGraphicFramePr>
              <a:graphicFrameLocks noChangeAspect="1"/>
            </p:cNvGraphicFramePr>
            <p:nvPr/>
          </p:nvGraphicFramePr>
          <p:xfrm>
            <a:off x="1632" y="2592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0" name="Photo Editor Photo" r:id="rId38" imgW="609524" imgH="523810" progId="">
                    <p:embed/>
                  </p:oleObj>
                </mc:Choice>
                <mc:Fallback>
                  <p:oleObj name="Photo Editor Photo" r:id="rId38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592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4" name="Object 33"/>
            <p:cNvGraphicFramePr>
              <a:graphicFrameLocks noChangeAspect="1"/>
            </p:cNvGraphicFramePr>
            <p:nvPr/>
          </p:nvGraphicFramePr>
          <p:xfrm>
            <a:off x="1152" y="2160"/>
            <a:ext cx="294" cy="3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1" name="Photo Editor Photo" r:id="rId39" imgW="590476" imgH="781159" progId="">
                    <p:embed/>
                  </p:oleObj>
                </mc:Choice>
                <mc:Fallback>
                  <p:oleObj name="Photo Editor Photo" r:id="rId39" imgW="590476" imgH="78115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2160"/>
                          <a:ext cx="294" cy="3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5" name="Object 34"/>
            <p:cNvGraphicFramePr>
              <a:graphicFrameLocks noChangeAspect="1"/>
            </p:cNvGraphicFramePr>
            <p:nvPr/>
          </p:nvGraphicFramePr>
          <p:xfrm>
            <a:off x="1344" y="2976"/>
            <a:ext cx="384" cy="2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2" name="Photo Editor Photo" r:id="rId40" imgW="771429" imgH="523810" progId="">
                    <p:embed/>
                  </p:oleObj>
                </mc:Choice>
                <mc:Fallback>
                  <p:oleObj name="Photo Editor Photo" r:id="rId40" imgW="771429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2976"/>
                          <a:ext cx="384" cy="2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276" name="Object 35"/>
            <p:cNvGraphicFramePr>
              <a:graphicFrameLocks noChangeAspect="1"/>
            </p:cNvGraphicFramePr>
            <p:nvPr/>
          </p:nvGraphicFramePr>
          <p:xfrm>
            <a:off x="1728" y="2160"/>
            <a:ext cx="303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53" name="Photo Editor Photo" r:id="rId41" imgW="609524" imgH="523810" progId="">
                    <p:embed/>
                  </p:oleObj>
                </mc:Choice>
                <mc:Fallback>
                  <p:oleObj name="Photo Editor Photo" r:id="rId41" imgW="609524" imgH="52381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8" y="2160"/>
                          <a:ext cx="303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6262" name="Rectangle 36"/>
          <p:cNvSpPr>
            <a:spLocks noChangeArrowheads="1"/>
          </p:cNvSpPr>
          <p:nvPr/>
        </p:nvSpPr>
        <p:spPr bwMode="auto">
          <a:xfrm>
            <a:off x="76200" y="2438400"/>
            <a:ext cx="2667000" cy="253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6263" name="Rectangle 37"/>
          <p:cNvSpPr>
            <a:spLocks noChangeArrowheads="1"/>
          </p:cNvSpPr>
          <p:nvPr/>
        </p:nvSpPr>
        <p:spPr bwMode="auto">
          <a:xfrm>
            <a:off x="6261100" y="2438400"/>
            <a:ext cx="2806700" cy="2544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6264" name="Rectangle 38"/>
          <p:cNvSpPr>
            <a:spLocks noChangeArrowheads="1"/>
          </p:cNvSpPr>
          <p:nvPr/>
        </p:nvSpPr>
        <p:spPr bwMode="auto">
          <a:xfrm>
            <a:off x="3048000" y="2438400"/>
            <a:ext cx="2806700" cy="2544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6265" name="Rectangle 40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10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All of these are treated as being the same</a:t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/>
            </a:r>
            <a:br>
              <a:rPr lang="en-US" altLang="en-US" dirty="0" smtClean="0"/>
            </a:br>
            <a:endParaRPr lang="en-US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No distinction between foreground and background: scene recognition?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 smtClean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62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400" y="-228600"/>
            <a:ext cx="8915400" cy="2898775"/>
            <a:chOff x="96" y="2496"/>
            <a:chExt cx="5616" cy="1826"/>
          </a:xfrm>
        </p:grpSpPr>
        <p:sp>
          <p:nvSpPr>
            <p:cNvPr id="512003" name="Rectangle 3"/>
            <p:cNvSpPr>
              <a:spLocks noChangeArrowheads="1"/>
            </p:cNvSpPr>
            <p:nvPr/>
          </p:nvSpPr>
          <p:spPr bwMode="auto">
            <a:xfrm>
              <a:off x="96" y="2736"/>
              <a:ext cx="5616" cy="1488"/>
            </a:xfrm>
            <a:prstGeom prst="rect">
              <a:avLst/>
            </a:prstGeom>
            <a:solidFill>
              <a:srgbClr val="DFCCAB"/>
            </a:solidFill>
            <a:ln w="381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12004" name="Picture 4" descr="DaVinci_face_only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8" y="2736"/>
              <a:ext cx="1179" cy="1461"/>
            </a:xfrm>
            <a:prstGeom prst="rect">
              <a:avLst/>
            </a:prstGeom>
            <a:noFill/>
          </p:spPr>
        </p:pic>
        <p:pic>
          <p:nvPicPr>
            <p:cNvPr id="512005" name="Picture 5" descr="bicycl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824" y="2976"/>
              <a:ext cx="1920" cy="1145"/>
            </a:xfrm>
            <a:prstGeom prst="rect">
              <a:avLst/>
            </a:prstGeom>
            <a:noFill/>
          </p:spPr>
        </p:pic>
        <p:pic>
          <p:nvPicPr>
            <p:cNvPr id="512006" name="Picture 6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2301100">
              <a:off x="4512" y="2496"/>
              <a:ext cx="764" cy="1826"/>
            </a:xfrm>
            <a:prstGeom prst="rect">
              <a:avLst/>
            </a:prstGeom>
            <a:noFill/>
          </p:spPr>
        </p:pic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52400" y="5334000"/>
            <a:ext cx="8915400" cy="1447800"/>
            <a:chOff x="96" y="96"/>
            <a:chExt cx="5616" cy="912"/>
          </a:xfrm>
        </p:grpSpPr>
        <p:sp>
          <p:nvSpPr>
            <p:cNvPr id="512008" name="Rectangle 8"/>
            <p:cNvSpPr>
              <a:spLocks noChangeArrowheads="1"/>
            </p:cNvSpPr>
            <p:nvPr/>
          </p:nvSpPr>
          <p:spPr bwMode="auto">
            <a:xfrm>
              <a:off x="96" y="96"/>
              <a:ext cx="5616" cy="912"/>
            </a:xfrm>
            <a:prstGeom prst="rect">
              <a:avLst/>
            </a:prstGeom>
            <a:solidFill>
              <a:srgbClr val="FFE4C9"/>
            </a:solidFill>
            <a:ln w="38100">
              <a:solidFill>
                <a:srgbClr val="8643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512009" name="Picture 9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49399" t="22293" r="38898" b="71706"/>
            <a:stretch>
              <a:fillRect/>
            </a:stretch>
          </p:blipFill>
          <p:spPr bwMode="auto">
            <a:xfrm>
              <a:off x="240" y="624"/>
              <a:ext cx="384" cy="269"/>
            </a:xfrm>
            <a:prstGeom prst="rect">
              <a:avLst/>
            </a:prstGeom>
            <a:noFill/>
          </p:spPr>
        </p:pic>
        <p:pic>
          <p:nvPicPr>
            <p:cNvPr id="512010" name="Picture 10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7591" t="4288" r="29535" b="88853"/>
            <a:stretch>
              <a:fillRect/>
            </a:stretch>
          </p:blipFill>
          <p:spPr bwMode="auto">
            <a:xfrm>
              <a:off x="4800" y="576"/>
              <a:ext cx="384" cy="279"/>
            </a:xfrm>
            <a:prstGeom prst="rect">
              <a:avLst/>
            </a:prstGeom>
            <a:noFill/>
          </p:spPr>
        </p:pic>
        <p:pic>
          <p:nvPicPr>
            <p:cNvPr id="512011" name="Picture 11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8762" t="14577" r="31876" b="79422"/>
            <a:stretch>
              <a:fillRect/>
            </a:stretch>
          </p:blipFill>
          <p:spPr bwMode="auto">
            <a:xfrm>
              <a:off x="240" y="192"/>
              <a:ext cx="384" cy="336"/>
            </a:xfrm>
            <a:prstGeom prst="rect">
              <a:avLst/>
            </a:prstGeom>
            <a:noFill/>
          </p:spPr>
        </p:pic>
        <p:pic>
          <p:nvPicPr>
            <p:cNvPr id="512012" name="Picture 12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8762" t="27437" r="31876" b="67418"/>
            <a:stretch>
              <a:fillRect/>
            </a:stretch>
          </p:blipFill>
          <p:spPr bwMode="auto">
            <a:xfrm>
              <a:off x="3600" y="576"/>
              <a:ext cx="384" cy="288"/>
            </a:xfrm>
            <a:prstGeom prst="rect">
              <a:avLst/>
            </a:prstGeom>
            <a:noFill/>
          </p:spPr>
        </p:pic>
        <p:pic>
          <p:nvPicPr>
            <p:cNvPr id="512013" name="Picture 13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9932" t="23151" r="31876" b="71706"/>
            <a:stretch>
              <a:fillRect/>
            </a:stretch>
          </p:blipFill>
          <p:spPr bwMode="auto">
            <a:xfrm>
              <a:off x="1104" y="247"/>
              <a:ext cx="384" cy="329"/>
            </a:xfrm>
            <a:prstGeom prst="rect">
              <a:avLst/>
            </a:prstGeom>
            <a:noFill/>
          </p:spPr>
        </p:pic>
        <p:pic>
          <p:nvPicPr>
            <p:cNvPr id="512014" name="Picture 14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0569" t="17148" r="37727" b="76851"/>
            <a:stretch>
              <a:fillRect/>
            </a:stretch>
          </p:blipFill>
          <p:spPr bwMode="auto">
            <a:xfrm>
              <a:off x="2640" y="240"/>
              <a:ext cx="480" cy="336"/>
            </a:xfrm>
            <a:prstGeom prst="rect">
              <a:avLst/>
            </a:prstGeom>
            <a:noFill/>
          </p:spPr>
        </p:pic>
        <p:pic>
          <p:nvPicPr>
            <p:cNvPr id="512015" name="Picture 15" descr="bicycl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500" t="75458"/>
            <a:stretch>
              <a:fillRect/>
            </a:stretch>
          </p:blipFill>
          <p:spPr bwMode="auto">
            <a:xfrm>
              <a:off x="1104" y="672"/>
              <a:ext cx="432" cy="195"/>
            </a:xfrm>
            <a:prstGeom prst="rect">
              <a:avLst/>
            </a:prstGeom>
            <a:noFill/>
          </p:spPr>
        </p:pic>
        <p:pic>
          <p:nvPicPr>
            <p:cNvPr id="512016" name="Picture 16" descr="bicycl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001" t="49956" r="42499" b="16507"/>
            <a:stretch>
              <a:fillRect/>
            </a:stretch>
          </p:blipFill>
          <p:spPr bwMode="auto">
            <a:xfrm>
              <a:off x="5328" y="576"/>
              <a:ext cx="314" cy="279"/>
            </a:xfrm>
            <a:prstGeom prst="rect">
              <a:avLst/>
            </a:prstGeom>
            <a:noFill/>
          </p:spPr>
        </p:pic>
        <p:pic>
          <p:nvPicPr>
            <p:cNvPr id="512017" name="Picture 17" descr="bicycl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000" r="55000" b="54236"/>
            <a:stretch>
              <a:fillRect/>
            </a:stretch>
          </p:blipFill>
          <p:spPr bwMode="auto">
            <a:xfrm>
              <a:off x="4512" y="240"/>
              <a:ext cx="285" cy="311"/>
            </a:xfrm>
            <a:prstGeom prst="rect">
              <a:avLst/>
            </a:prstGeom>
            <a:noFill/>
          </p:spPr>
        </p:pic>
        <p:pic>
          <p:nvPicPr>
            <p:cNvPr id="512018" name="Picture 18" descr="bicycl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3188" r="60001"/>
            <a:stretch>
              <a:fillRect/>
            </a:stretch>
          </p:blipFill>
          <p:spPr bwMode="auto">
            <a:xfrm>
              <a:off x="2160" y="242"/>
              <a:ext cx="384" cy="382"/>
            </a:xfrm>
            <a:prstGeom prst="rect">
              <a:avLst/>
            </a:prstGeom>
            <a:noFill/>
          </p:spPr>
        </p:pic>
        <p:pic>
          <p:nvPicPr>
            <p:cNvPr id="512019" name="Picture 19" descr="bicycle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500" t="20612" r="22501" b="37468"/>
            <a:stretch>
              <a:fillRect/>
            </a:stretch>
          </p:blipFill>
          <p:spPr bwMode="auto">
            <a:xfrm>
              <a:off x="3600" y="240"/>
              <a:ext cx="432" cy="240"/>
            </a:xfrm>
            <a:prstGeom prst="rect">
              <a:avLst/>
            </a:prstGeom>
            <a:noFill/>
          </p:spPr>
        </p:pic>
        <p:pic>
          <p:nvPicPr>
            <p:cNvPr id="512020" name="Picture 20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l="35715" t="2991" r="21428" b="71085"/>
            <a:stretch>
              <a:fillRect/>
            </a:stretch>
          </p:blipFill>
          <p:spPr bwMode="auto">
            <a:xfrm>
              <a:off x="3198" y="288"/>
              <a:ext cx="354" cy="512"/>
            </a:xfrm>
            <a:prstGeom prst="rect">
              <a:avLst/>
            </a:prstGeom>
            <a:noFill/>
          </p:spPr>
        </p:pic>
        <p:pic>
          <p:nvPicPr>
            <p:cNvPr id="512021" name="Picture 21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t="26286" b="52684"/>
            <a:stretch>
              <a:fillRect/>
            </a:stretch>
          </p:blipFill>
          <p:spPr bwMode="auto">
            <a:xfrm>
              <a:off x="4080" y="288"/>
              <a:ext cx="528" cy="482"/>
            </a:xfrm>
            <a:prstGeom prst="rect">
              <a:avLst/>
            </a:prstGeom>
            <a:noFill/>
          </p:spPr>
        </p:pic>
        <p:pic>
          <p:nvPicPr>
            <p:cNvPr id="512022" name="Picture 22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t="50055" b="26286"/>
            <a:stretch>
              <a:fillRect/>
            </a:stretch>
          </p:blipFill>
          <p:spPr bwMode="auto">
            <a:xfrm>
              <a:off x="1584" y="384"/>
              <a:ext cx="576" cy="326"/>
            </a:xfrm>
            <a:prstGeom prst="rect">
              <a:avLst/>
            </a:prstGeom>
            <a:noFill/>
          </p:spPr>
        </p:pic>
        <p:pic>
          <p:nvPicPr>
            <p:cNvPr id="512023" name="Picture 23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t="76233"/>
            <a:stretch>
              <a:fillRect/>
            </a:stretch>
          </p:blipFill>
          <p:spPr bwMode="auto">
            <a:xfrm>
              <a:off x="2400" y="672"/>
              <a:ext cx="624" cy="273"/>
            </a:xfrm>
            <a:prstGeom prst="rect">
              <a:avLst/>
            </a:prstGeom>
            <a:noFill/>
          </p:spPr>
        </p:pic>
        <p:pic>
          <p:nvPicPr>
            <p:cNvPr id="512024" name="Picture 24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l="56544" t="49945" r="-523" b="18510"/>
            <a:stretch>
              <a:fillRect/>
            </a:stretch>
          </p:blipFill>
          <p:spPr bwMode="auto">
            <a:xfrm>
              <a:off x="720" y="336"/>
              <a:ext cx="296" cy="507"/>
            </a:xfrm>
            <a:prstGeom prst="rect">
              <a:avLst/>
            </a:prstGeom>
            <a:noFill/>
          </p:spPr>
        </p:pic>
        <p:pic>
          <p:nvPicPr>
            <p:cNvPr id="512025" name="Picture 25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t="31544" b="47426"/>
            <a:stretch>
              <a:fillRect/>
            </a:stretch>
          </p:blipFill>
          <p:spPr bwMode="auto">
            <a:xfrm>
              <a:off x="4896" y="190"/>
              <a:ext cx="672" cy="338"/>
            </a:xfrm>
            <a:prstGeom prst="rect">
              <a:avLst/>
            </a:prstGeom>
            <a:noFill/>
          </p:spPr>
        </p:pic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28600" y="2819400"/>
            <a:ext cx="8763000" cy="2209800"/>
            <a:chOff x="144" y="1776"/>
            <a:chExt cx="5520" cy="1392"/>
          </a:xfrm>
        </p:grpSpPr>
        <p:sp>
          <p:nvSpPr>
            <p:cNvPr id="512027" name="Rectangle 27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28" name="Rectangle 28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29" name="Rectangle 29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0" name="Rectangle 30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1" name="Rectangle 31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2" name="Rectangle 32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3" name="Rectangle 33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4" name="Rectangle 34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5" name="Rectangle 35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6" name="Rectangle 36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7" name="Rectangle 37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8" name="Rectangle 38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039" name="Line 39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2040" name="Line 40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512041" name="Picture 41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12042" name="Picture 42" descr="bicycle"/>
            <p:cNvPicPr>
              <a:picLocks noChangeAspect="1" noChangeArrowheads="1"/>
            </p:cNvPicPr>
            <p:nvPr/>
          </p:nvPicPr>
          <p:blipFill>
            <a:blip r:embed="rId3" cstate="print"/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</p:spPr>
        </p:pic>
        <p:pic>
          <p:nvPicPr>
            <p:cNvPr id="512043" name="Picture 43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</p:spPr>
        </p:pic>
        <p:sp>
          <p:nvSpPr>
            <p:cNvPr id="512044" name="Line 44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2045" name="Line 45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2046" name="Line 46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2047" name="Line 47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512048" name="Picture 48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</p:spPr>
        </p:pic>
        <p:pic>
          <p:nvPicPr>
            <p:cNvPr id="512049" name="Picture 49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12050" name="Picture 50" descr="bicycle"/>
            <p:cNvPicPr>
              <a:picLocks noChangeAspect="1" noChangeArrowheads="1"/>
            </p:cNvPicPr>
            <p:nvPr/>
          </p:nvPicPr>
          <p:blipFill>
            <a:blip r:embed="rId3" cstate="print"/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</p:spPr>
        </p:pic>
        <p:pic>
          <p:nvPicPr>
            <p:cNvPr id="512051" name="Picture 51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12052" name="Picture 52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</p:spPr>
        </p:pic>
        <p:pic>
          <p:nvPicPr>
            <p:cNvPr id="512053" name="Picture 53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12054" name="Picture 54" descr="bicycle"/>
            <p:cNvPicPr>
              <a:picLocks noChangeAspect="1" noChangeArrowheads="1"/>
            </p:cNvPicPr>
            <p:nvPr/>
          </p:nvPicPr>
          <p:blipFill>
            <a:blip r:embed="rId3" cstate="print"/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</p:spPr>
        </p:pic>
        <p:pic>
          <p:nvPicPr>
            <p:cNvPr id="512055" name="Picture 55" descr="ermine"/>
            <p:cNvPicPr>
              <a:picLocks noChangeAspect="1" noChangeArrowheads="1"/>
            </p:cNvPicPr>
            <p:nvPr/>
          </p:nvPicPr>
          <p:blipFill>
            <a:blip r:embed="rId5" cstate="print"/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</p:spPr>
        </p:pic>
        <p:pic>
          <p:nvPicPr>
            <p:cNvPr id="512056" name="Picture 56" descr="violin"/>
            <p:cNvPicPr>
              <a:picLocks noChangeAspect="1" noChangeArrowheads="1"/>
            </p:cNvPicPr>
            <p:nvPr/>
          </p:nvPicPr>
          <p:blipFill>
            <a:blip r:embed="rId4" cstate="print"/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ChangeArrowheads="1"/>
          </p:cNvSpPr>
          <p:nvPr/>
        </p:nvSpPr>
        <p:spPr bwMode="auto">
          <a:xfrm>
            <a:off x="5029200" y="0"/>
            <a:ext cx="4114800" cy="68580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ru-RU"/>
          </a:p>
        </p:txBody>
      </p:sp>
      <p:sp>
        <p:nvSpPr>
          <p:cNvPr id="513027" name="Rectangle 3"/>
          <p:cNvSpPr>
            <a:spLocks noChangeArrowheads="1"/>
          </p:cNvSpPr>
          <p:nvPr/>
        </p:nvSpPr>
        <p:spPr bwMode="auto">
          <a:xfrm>
            <a:off x="0" y="0"/>
            <a:ext cx="5181600" cy="6858000"/>
          </a:xfrm>
          <a:prstGeom prst="rect">
            <a:avLst/>
          </a:prstGeom>
          <a:solidFill>
            <a:srgbClr val="FFCF8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ru-RU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419600" y="4648200"/>
            <a:ext cx="4495800" cy="2209800"/>
            <a:chOff x="2784" y="2928"/>
            <a:chExt cx="2832" cy="1392"/>
          </a:xfrm>
        </p:grpSpPr>
        <p:sp>
          <p:nvSpPr>
            <p:cNvPr id="513029" name="Line 5"/>
            <p:cNvSpPr>
              <a:spLocks noChangeShapeType="1"/>
            </p:cNvSpPr>
            <p:nvPr/>
          </p:nvSpPr>
          <p:spPr bwMode="auto">
            <a:xfrm>
              <a:off x="4800" y="2928"/>
              <a:ext cx="0" cy="336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3030" name="Line 6"/>
            <p:cNvSpPr>
              <a:spLocks noChangeShapeType="1"/>
            </p:cNvSpPr>
            <p:nvPr/>
          </p:nvSpPr>
          <p:spPr bwMode="auto">
            <a:xfrm flipH="1">
              <a:off x="2784" y="3792"/>
              <a:ext cx="1200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3031" name="AutoShape 7"/>
            <p:cNvSpPr>
              <a:spLocks noChangeArrowheads="1"/>
            </p:cNvSpPr>
            <p:nvPr/>
          </p:nvSpPr>
          <p:spPr bwMode="auto">
            <a:xfrm>
              <a:off x="3984" y="3264"/>
              <a:ext cx="1632" cy="1056"/>
            </a:xfrm>
            <a:prstGeom prst="flowChartDecision">
              <a:avLst/>
            </a:prstGeom>
            <a:solidFill>
              <a:srgbClr val="E7FF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900" b="1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category</a:t>
              </a:r>
            </a:p>
            <a:p>
              <a:pPr algn="ctr"/>
              <a:r>
                <a:rPr lang="en-US" sz="2900" b="1">
                  <a:solidFill>
                    <a:srgbClr val="0033CC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decision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381000" y="0"/>
            <a:ext cx="4329113" cy="1447800"/>
            <a:chOff x="240" y="0"/>
            <a:chExt cx="2727" cy="912"/>
          </a:xfrm>
        </p:grpSpPr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240" y="481"/>
              <a:ext cx="2727" cy="431"/>
              <a:chOff x="240" y="481"/>
              <a:chExt cx="2727" cy="431"/>
            </a:xfrm>
          </p:grpSpPr>
          <p:sp>
            <p:nvSpPr>
              <p:cNvPr id="513034" name="AutoShape 10"/>
              <p:cNvSpPr>
                <a:spLocks noChangeArrowheads="1"/>
              </p:cNvSpPr>
              <p:nvPr/>
            </p:nvSpPr>
            <p:spPr bwMode="auto">
              <a:xfrm>
                <a:off x="432" y="586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3035" name="AutoShape 11"/>
              <p:cNvSpPr>
                <a:spLocks noChangeArrowheads="1"/>
              </p:cNvSpPr>
              <p:nvPr/>
            </p:nvSpPr>
            <p:spPr bwMode="auto">
              <a:xfrm>
                <a:off x="336" y="538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3036" name="AutoShape 12"/>
              <p:cNvSpPr>
                <a:spLocks noChangeArrowheads="1"/>
              </p:cNvSpPr>
              <p:nvPr/>
            </p:nvSpPr>
            <p:spPr bwMode="auto">
              <a:xfrm>
                <a:off x="240" y="490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3037" name="AutoShape 13"/>
              <p:cNvSpPr>
                <a:spLocks noChangeArrowheads="1"/>
              </p:cNvSpPr>
              <p:nvPr/>
            </p:nvSpPr>
            <p:spPr bwMode="auto">
              <a:xfrm>
                <a:off x="1776" y="586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3038" name="AutoShape 14"/>
              <p:cNvSpPr>
                <a:spLocks noChangeArrowheads="1"/>
              </p:cNvSpPr>
              <p:nvPr/>
            </p:nvSpPr>
            <p:spPr bwMode="auto">
              <a:xfrm>
                <a:off x="1680" y="538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3039" name="AutoShape 15"/>
              <p:cNvSpPr>
                <a:spLocks noChangeArrowheads="1"/>
              </p:cNvSpPr>
              <p:nvPr/>
            </p:nvSpPr>
            <p:spPr bwMode="auto">
              <a:xfrm>
                <a:off x="1584" y="490"/>
                <a:ext cx="1191" cy="326"/>
              </a:xfrm>
              <a:prstGeom prst="parallelogram">
                <a:avLst>
                  <a:gd name="adj" fmla="val 108874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513040" name="Picture 16" descr="DaVinci_face_only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645" y="481"/>
                <a:ext cx="494" cy="335"/>
              </a:xfrm>
              <a:prstGeom prst="rect">
                <a:avLst/>
              </a:prstGeom>
              <a:noFill/>
            </p:spPr>
          </p:pic>
          <p:pic>
            <p:nvPicPr>
              <p:cNvPr id="513041" name="Picture 17" descr="bicycle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/>
              <a:stretch>
                <a:fillRect/>
              </a:stretch>
            </p:blipFill>
            <p:spPr bwMode="auto">
              <a:xfrm>
                <a:off x="1920" y="493"/>
                <a:ext cx="523" cy="312"/>
              </a:xfrm>
              <a:prstGeom prst="rect">
                <a:avLst/>
              </a:prstGeom>
              <a:noFill/>
            </p:spPr>
          </p:pic>
        </p:grpSp>
        <p:sp>
          <p:nvSpPr>
            <p:cNvPr id="513042" name="Text Box 18"/>
            <p:cNvSpPr txBox="1">
              <a:spLocks noChangeArrowheads="1"/>
            </p:cNvSpPr>
            <p:nvPr/>
          </p:nvSpPr>
          <p:spPr bwMode="auto">
            <a:xfrm>
              <a:off x="1050" y="0"/>
              <a:ext cx="1110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learning</a:t>
              </a: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762000" y="1524000"/>
            <a:ext cx="3200400" cy="1235075"/>
            <a:chOff x="480" y="960"/>
            <a:chExt cx="2016" cy="778"/>
          </a:xfrm>
        </p:grpSpPr>
        <p:sp>
          <p:nvSpPr>
            <p:cNvPr id="513044" name="AutoShape 20"/>
            <p:cNvSpPr>
              <a:spLocks/>
            </p:cNvSpPr>
            <p:nvPr/>
          </p:nvSpPr>
          <p:spPr bwMode="auto">
            <a:xfrm rot="16200000">
              <a:off x="1296" y="288"/>
              <a:ext cx="192" cy="1536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38100">
              <a:solidFill>
                <a:srgbClr val="7627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45" name="Text Box 21"/>
            <p:cNvSpPr txBox="1">
              <a:spLocks noChangeArrowheads="1"/>
            </p:cNvSpPr>
            <p:nvPr/>
          </p:nvSpPr>
          <p:spPr bwMode="auto">
            <a:xfrm>
              <a:off x="480" y="1296"/>
              <a:ext cx="1306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/>
                <a:t>feature detection</a:t>
              </a:r>
            </a:p>
            <a:p>
              <a:pPr algn="ctr"/>
              <a:r>
                <a:rPr lang="en-US" sz="2000"/>
                <a:t>&amp; representation</a:t>
              </a:r>
            </a:p>
          </p:txBody>
        </p:sp>
        <p:sp>
          <p:nvSpPr>
            <p:cNvPr id="513046" name="Line 22"/>
            <p:cNvSpPr>
              <a:spLocks noChangeShapeType="1"/>
            </p:cNvSpPr>
            <p:nvPr/>
          </p:nvSpPr>
          <p:spPr bwMode="auto">
            <a:xfrm>
              <a:off x="1392" y="1152"/>
              <a:ext cx="1104" cy="528"/>
            </a:xfrm>
            <a:prstGeom prst="line">
              <a:avLst/>
            </a:prstGeom>
            <a:noFill/>
            <a:ln w="38100">
              <a:solidFill>
                <a:srgbClr val="762700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3047" name="AutoShape 23"/>
            <p:cNvSpPr>
              <a:spLocks noChangeArrowheads="1"/>
            </p:cNvSpPr>
            <p:nvPr/>
          </p:nvSpPr>
          <p:spPr bwMode="auto">
            <a:xfrm>
              <a:off x="1776" y="1248"/>
              <a:ext cx="288" cy="288"/>
            </a:xfrm>
            <a:prstGeom prst="flowChartSummingJunction">
              <a:avLst/>
            </a:prstGeom>
            <a:solidFill>
              <a:srgbClr val="FF33CC"/>
            </a:solidFill>
            <a:ln w="9525">
              <a:solidFill>
                <a:srgbClr val="7627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3482975" y="1841500"/>
            <a:ext cx="3332163" cy="1808163"/>
            <a:chOff x="2194" y="1160"/>
            <a:chExt cx="2099" cy="1139"/>
          </a:xfrm>
        </p:grpSpPr>
        <p:pic>
          <p:nvPicPr>
            <p:cNvPr id="513049" name="Picture 25"/>
            <p:cNvPicPr>
              <a:picLocks noChangeAspect="1" noChangeArrowheads="1"/>
            </p:cNvPicPr>
            <p:nvPr/>
          </p:nvPicPr>
          <p:blipFill>
            <a:blip r:embed="rId4" cstate="print"/>
            <a:srcRect b="38799"/>
            <a:stretch>
              <a:fillRect/>
            </a:stretch>
          </p:blipFill>
          <p:spPr bwMode="auto">
            <a:xfrm>
              <a:off x="2496" y="1440"/>
              <a:ext cx="1488" cy="8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13050" name="Text Box 26"/>
            <p:cNvSpPr txBox="1">
              <a:spLocks noChangeArrowheads="1"/>
            </p:cNvSpPr>
            <p:nvPr/>
          </p:nvSpPr>
          <p:spPr bwMode="auto">
            <a:xfrm>
              <a:off x="2194" y="1160"/>
              <a:ext cx="2099" cy="2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>
                  <a:solidFill>
                    <a:srgbClr val="FF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codewords dictionary</a:t>
              </a:r>
            </a:p>
          </p:txBody>
        </p:sp>
      </p:grpSp>
      <p:grpSp>
        <p:nvGrpSpPr>
          <p:cNvPr id="7" name="Group 27"/>
          <p:cNvGrpSpPr>
            <a:grpSpLocks/>
          </p:cNvGrpSpPr>
          <p:nvPr/>
        </p:nvGrpSpPr>
        <p:grpSpPr bwMode="auto">
          <a:xfrm>
            <a:off x="6324600" y="1295400"/>
            <a:ext cx="1712913" cy="3352800"/>
            <a:chOff x="3984" y="816"/>
            <a:chExt cx="1079" cy="2112"/>
          </a:xfrm>
        </p:grpSpPr>
        <p:sp>
          <p:nvSpPr>
            <p:cNvPr id="513052" name="Line 28"/>
            <p:cNvSpPr>
              <a:spLocks noChangeShapeType="1"/>
            </p:cNvSpPr>
            <p:nvPr/>
          </p:nvSpPr>
          <p:spPr bwMode="auto">
            <a:xfrm>
              <a:off x="4800" y="1968"/>
              <a:ext cx="0" cy="240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29"/>
            <p:cNvGrpSpPr>
              <a:grpSpLocks/>
            </p:cNvGrpSpPr>
            <p:nvPr/>
          </p:nvGrpSpPr>
          <p:grpSpPr bwMode="auto">
            <a:xfrm>
              <a:off x="3984" y="816"/>
              <a:ext cx="1079" cy="2112"/>
              <a:chOff x="3984" y="816"/>
              <a:chExt cx="1079" cy="2112"/>
            </a:xfrm>
          </p:grpSpPr>
          <p:sp>
            <p:nvSpPr>
              <p:cNvPr id="513054" name="Freeform 30"/>
              <p:cNvSpPr>
                <a:spLocks/>
              </p:cNvSpPr>
              <p:nvPr/>
            </p:nvSpPr>
            <p:spPr bwMode="auto">
              <a:xfrm>
                <a:off x="3984" y="816"/>
                <a:ext cx="720" cy="816"/>
              </a:xfrm>
              <a:custGeom>
                <a:avLst/>
                <a:gdLst/>
                <a:ahLst/>
                <a:cxnLst>
                  <a:cxn ang="0">
                    <a:pos x="768" y="0"/>
                  </a:cxn>
                  <a:cxn ang="0">
                    <a:pos x="624" y="672"/>
                  </a:cxn>
                  <a:cxn ang="0">
                    <a:pos x="0" y="864"/>
                  </a:cxn>
                </a:cxnLst>
                <a:rect l="0" t="0" r="r" b="b"/>
                <a:pathLst>
                  <a:path w="768" h="864">
                    <a:moveTo>
                      <a:pt x="768" y="0"/>
                    </a:moveTo>
                    <a:cubicBezTo>
                      <a:pt x="760" y="264"/>
                      <a:pt x="752" y="528"/>
                      <a:pt x="624" y="672"/>
                    </a:cubicBezTo>
                    <a:cubicBezTo>
                      <a:pt x="496" y="816"/>
                      <a:pt x="248" y="840"/>
                      <a:pt x="0" y="864"/>
                    </a:cubicBezTo>
                  </a:path>
                </a:pathLst>
              </a:custGeom>
              <a:noFill/>
              <a:ln w="38100">
                <a:solidFill>
                  <a:srgbClr val="000080"/>
                </a:solidFill>
                <a:round/>
                <a:headEnd/>
                <a:tailEnd type="triangle" w="lg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055" name="Line 31"/>
              <p:cNvSpPr>
                <a:spLocks noChangeShapeType="1"/>
              </p:cNvSpPr>
              <p:nvPr/>
            </p:nvSpPr>
            <p:spPr bwMode="auto">
              <a:xfrm flipH="1">
                <a:off x="3984" y="1968"/>
                <a:ext cx="816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513056" name="Picture 32" descr="lunch-bagtrans"/>
              <p:cNvPicPr>
                <a:picLocks noChangeAspect="1" noChangeArrowheads="1"/>
              </p:cNvPicPr>
              <p:nvPr/>
            </p:nvPicPr>
            <p:blipFill>
              <a:blip r:embed="rId5" cstate="print">
                <a:grayscl/>
              </a:blip>
              <a:srcRect/>
              <a:stretch>
                <a:fillRect/>
              </a:stretch>
            </p:blipFill>
            <p:spPr bwMode="auto">
              <a:xfrm>
                <a:off x="4512" y="2160"/>
                <a:ext cx="551" cy="768"/>
              </a:xfrm>
              <a:prstGeom prst="rect">
                <a:avLst/>
              </a:prstGeom>
              <a:noFill/>
            </p:spPr>
          </p:pic>
          <p:pic>
            <p:nvPicPr>
              <p:cNvPr id="513057" name="Picture 3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8947" r="64471" b="92851"/>
              <a:stretch>
                <a:fillRect/>
              </a:stretch>
            </p:blipFill>
            <p:spPr bwMode="auto">
              <a:xfrm>
                <a:off x="4651" y="2688"/>
                <a:ext cx="96" cy="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13058" name="Picture 3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2369" t="30862" r="72368" b="62163"/>
              <a:stretch>
                <a:fillRect/>
              </a:stretch>
            </p:blipFill>
            <p:spPr bwMode="auto">
              <a:xfrm>
                <a:off x="4699" y="2400"/>
                <a:ext cx="77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13059" name="Picture 3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64473" t="39058" r="28947" b="53967"/>
              <a:stretch>
                <a:fillRect/>
              </a:stretch>
            </p:blipFill>
            <p:spPr bwMode="auto">
              <a:xfrm>
                <a:off x="4848" y="2592"/>
                <a:ext cx="96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13060" name="Picture 3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7895" t="46207" r="36842" b="46819"/>
              <a:stretch>
                <a:fillRect/>
              </a:stretch>
            </p:blipFill>
            <p:spPr bwMode="auto">
              <a:xfrm>
                <a:off x="4814" y="2400"/>
                <a:ext cx="77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13061" name="Picture 3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14473" t="54576" r="78947" b="38799"/>
              <a:stretch>
                <a:fillRect/>
              </a:stretch>
            </p:blipFill>
            <p:spPr bwMode="auto">
              <a:xfrm>
                <a:off x="4848" y="2741"/>
                <a:ext cx="96" cy="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13062" name="Picture 3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64473" t="54401" r="28947" b="38799"/>
              <a:stretch>
                <a:fillRect/>
              </a:stretch>
            </p:blipFill>
            <p:spPr bwMode="auto">
              <a:xfrm>
                <a:off x="4699" y="2544"/>
                <a:ext cx="96" cy="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13063" name="AutoShape 39"/>
              <p:cNvSpPr>
                <a:spLocks noChangeArrowheads="1"/>
              </p:cNvSpPr>
              <p:nvPr/>
            </p:nvSpPr>
            <p:spPr bwMode="auto">
              <a:xfrm>
                <a:off x="4416" y="1296"/>
                <a:ext cx="288" cy="288"/>
              </a:xfrm>
              <a:prstGeom prst="flowChartSummingJunction">
                <a:avLst/>
              </a:prstGeom>
              <a:solidFill>
                <a:srgbClr val="FF33CC"/>
              </a:solidFill>
              <a:ln w="9525">
                <a:solidFill>
                  <a:srgbClr val="7627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40"/>
          <p:cNvGrpSpPr>
            <a:grpSpLocks/>
          </p:cNvGrpSpPr>
          <p:nvPr/>
        </p:nvGrpSpPr>
        <p:grpSpPr bwMode="auto">
          <a:xfrm>
            <a:off x="381000" y="3124200"/>
            <a:ext cx="3581400" cy="1676400"/>
            <a:chOff x="240" y="1968"/>
            <a:chExt cx="2256" cy="1056"/>
          </a:xfrm>
        </p:grpSpPr>
        <p:sp>
          <p:nvSpPr>
            <p:cNvPr id="513065" name="Line 41"/>
            <p:cNvSpPr>
              <a:spLocks noChangeShapeType="1"/>
            </p:cNvSpPr>
            <p:nvPr/>
          </p:nvSpPr>
          <p:spPr bwMode="auto">
            <a:xfrm>
              <a:off x="240" y="1968"/>
              <a:ext cx="0" cy="240"/>
            </a:xfrm>
            <a:prstGeom prst="line">
              <a:avLst/>
            </a:prstGeom>
            <a:noFill/>
            <a:ln w="38100">
              <a:solidFill>
                <a:srgbClr val="7627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513066" name="Picture 42" descr="lunch-bagtrans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432" y="2304"/>
              <a:ext cx="379" cy="528"/>
            </a:xfrm>
            <a:prstGeom prst="rect">
              <a:avLst/>
            </a:prstGeom>
            <a:noFill/>
          </p:spPr>
        </p:pic>
        <p:pic>
          <p:nvPicPr>
            <p:cNvPr id="513067" name="Picture 43" descr="lunch-bagtrans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624" y="2400"/>
              <a:ext cx="379" cy="528"/>
            </a:xfrm>
            <a:prstGeom prst="rect">
              <a:avLst/>
            </a:prstGeom>
            <a:noFill/>
          </p:spPr>
        </p:pic>
        <p:pic>
          <p:nvPicPr>
            <p:cNvPr id="513068" name="Picture 44" descr="lunch-bagtrans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811" y="2496"/>
              <a:ext cx="379" cy="528"/>
            </a:xfrm>
            <a:prstGeom prst="rect">
              <a:avLst/>
            </a:prstGeom>
            <a:noFill/>
          </p:spPr>
        </p:pic>
        <p:pic>
          <p:nvPicPr>
            <p:cNvPr id="513069" name="Picture 45"/>
            <p:cNvPicPr>
              <a:picLocks noChangeAspect="1" noChangeArrowheads="1"/>
            </p:cNvPicPr>
            <p:nvPr/>
          </p:nvPicPr>
          <p:blipFill>
            <a:blip r:embed="rId4" cstate="print"/>
            <a:srcRect l="28947" r="64471" b="92851"/>
            <a:stretch>
              <a:fillRect/>
            </a:stretch>
          </p:blipFill>
          <p:spPr bwMode="auto">
            <a:xfrm>
              <a:off x="859" y="2880"/>
              <a:ext cx="96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70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 l="22369" t="30862" r="72368" b="62163"/>
            <a:stretch>
              <a:fillRect/>
            </a:stretch>
          </p:blipFill>
          <p:spPr bwMode="auto">
            <a:xfrm>
              <a:off x="907" y="2592"/>
              <a:ext cx="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71" name="Picture 47"/>
            <p:cNvPicPr>
              <a:picLocks noChangeAspect="1" noChangeArrowheads="1"/>
            </p:cNvPicPr>
            <p:nvPr/>
          </p:nvPicPr>
          <p:blipFill>
            <a:blip r:embed="rId4" cstate="print"/>
            <a:srcRect l="64473" t="39058" r="28947" b="53967"/>
            <a:stretch>
              <a:fillRect/>
            </a:stretch>
          </p:blipFill>
          <p:spPr bwMode="auto">
            <a:xfrm>
              <a:off x="1003" y="2736"/>
              <a:ext cx="9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72" name="Picture 48"/>
            <p:cNvPicPr>
              <a:picLocks noChangeAspect="1" noChangeArrowheads="1"/>
            </p:cNvPicPr>
            <p:nvPr/>
          </p:nvPicPr>
          <p:blipFill>
            <a:blip r:embed="rId4" cstate="print"/>
            <a:srcRect l="57895" t="46207" r="36842" b="46819"/>
            <a:stretch>
              <a:fillRect/>
            </a:stretch>
          </p:blipFill>
          <p:spPr bwMode="auto">
            <a:xfrm>
              <a:off x="1003" y="2592"/>
              <a:ext cx="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73" name="Picture 49"/>
            <p:cNvPicPr>
              <a:picLocks noChangeAspect="1" noChangeArrowheads="1"/>
            </p:cNvPicPr>
            <p:nvPr/>
          </p:nvPicPr>
          <p:blipFill>
            <a:blip r:embed="rId4" cstate="print"/>
            <a:srcRect l="14473" t="54576" r="78947" b="38799"/>
            <a:stretch>
              <a:fillRect/>
            </a:stretch>
          </p:blipFill>
          <p:spPr bwMode="auto">
            <a:xfrm>
              <a:off x="1003" y="2885"/>
              <a:ext cx="96" cy="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74" name="Picture 50"/>
            <p:cNvPicPr>
              <a:picLocks noChangeAspect="1" noChangeArrowheads="1"/>
            </p:cNvPicPr>
            <p:nvPr/>
          </p:nvPicPr>
          <p:blipFill>
            <a:blip r:embed="rId4" cstate="print"/>
            <a:srcRect l="64473" t="54401" r="28947" b="38799"/>
            <a:stretch>
              <a:fillRect/>
            </a:stretch>
          </p:blipFill>
          <p:spPr bwMode="auto">
            <a:xfrm>
              <a:off x="859" y="2736"/>
              <a:ext cx="9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75" name="Picture 51" descr="lunch-bagtrans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675" y="2304"/>
              <a:ext cx="379" cy="528"/>
            </a:xfrm>
            <a:prstGeom prst="rect">
              <a:avLst/>
            </a:prstGeom>
            <a:noFill/>
          </p:spPr>
        </p:pic>
        <p:pic>
          <p:nvPicPr>
            <p:cNvPr id="513076" name="Picture 52" descr="lunch-bagtrans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1867" y="2400"/>
              <a:ext cx="379" cy="528"/>
            </a:xfrm>
            <a:prstGeom prst="rect">
              <a:avLst/>
            </a:prstGeom>
            <a:noFill/>
          </p:spPr>
        </p:pic>
        <p:pic>
          <p:nvPicPr>
            <p:cNvPr id="513077" name="Picture 53" descr="lunch-bagtrans"/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</a:blip>
            <a:srcRect/>
            <a:stretch>
              <a:fillRect/>
            </a:stretch>
          </p:blipFill>
          <p:spPr bwMode="auto">
            <a:xfrm>
              <a:off x="2054" y="2496"/>
              <a:ext cx="379" cy="528"/>
            </a:xfrm>
            <a:prstGeom prst="rect">
              <a:avLst/>
            </a:prstGeom>
            <a:noFill/>
          </p:spPr>
        </p:pic>
        <p:pic>
          <p:nvPicPr>
            <p:cNvPr id="513078" name="Picture 54"/>
            <p:cNvPicPr>
              <a:picLocks noChangeAspect="1" noChangeArrowheads="1"/>
            </p:cNvPicPr>
            <p:nvPr/>
          </p:nvPicPr>
          <p:blipFill>
            <a:blip r:embed="rId4" cstate="print"/>
            <a:srcRect l="28947" r="64471" b="92851"/>
            <a:stretch>
              <a:fillRect/>
            </a:stretch>
          </p:blipFill>
          <p:spPr bwMode="auto">
            <a:xfrm>
              <a:off x="2102" y="2880"/>
              <a:ext cx="96" cy="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79" name="Picture 55"/>
            <p:cNvPicPr>
              <a:picLocks noChangeAspect="1" noChangeArrowheads="1"/>
            </p:cNvPicPr>
            <p:nvPr/>
          </p:nvPicPr>
          <p:blipFill>
            <a:blip r:embed="rId4" cstate="print"/>
            <a:srcRect l="22369" t="30862" r="72368" b="62163"/>
            <a:stretch>
              <a:fillRect/>
            </a:stretch>
          </p:blipFill>
          <p:spPr bwMode="auto">
            <a:xfrm>
              <a:off x="2150" y="2592"/>
              <a:ext cx="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80" name="Picture 56"/>
            <p:cNvPicPr>
              <a:picLocks noChangeAspect="1" noChangeArrowheads="1"/>
            </p:cNvPicPr>
            <p:nvPr/>
          </p:nvPicPr>
          <p:blipFill>
            <a:blip r:embed="rId4" cstate="print"/>
            <a:srcRect l="64473" t="39058" r="28947" b="53967"/>
            <a:stretch>
              <a:fillRect/>
            </a:stretch>
          </p:blipFill>
          <p:spPr bwMode="auto">
            <a:xfrm>
              <a:off x="2246" y="2736"/>
              <a:ext cx="9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81" name="Picture 57"/>
            <p:cNvPicPr>
              <a:picLocks noChangeAspect="1" noChangeArrowheads="1"/>
            </p:cNvPicPr>
            <p:nvPr/>
          </p:nvPicPr>
          <p:blipFill>
            <a:blip r:embed="rId4" cstate="print"/>
            <a:srcRect l="57895" t="46207" r="36842" b="46819"/>
            <a:stretch>
              <a:fillRect/>
            </a:stretch>
          </p:blipFill>
          <p:spPr bwMode="auto">
            <a:xfrm>
              <a:off x="2246" y="2592"/>
              <a:ext cx="77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82" name="Picture 58"/>
            <p:cNvPicPr>
              <a:picLocks noChangeAspect="1" noChangeArrowheads="1"/>
            </p:cNvPicPr>
            <p:nvPr/>
          </p:nvPicPr>
          <p:blipFill>
            <a:blip r:embed="rId4" cstate="print"/>
            <a:srcRect l="14473" t="54576" r="78947" b="38799"/>
            <a:stretch>
              <a:fillRect/>
            </a:stretch>
          </p:blipFill>
          <p:spPr bwMode="auto">
            <a:xfrm>
              <a:off x="2246" y="2885"/>
              <a:ext cx="96" cy="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13083" name="Picture 59"/>
            <p:cNvPicPr>
              <a:picLocks noChangeAspect="1" noChangeArrowheads="1"/>
            </p:cNvPicPr>
            <p:nvPr/>
          </p:nvPicPr>
          <p:blipFill>
            <a:blip r:embed="rId4" cstate="print"/>
            <a:srcRect l="64473" t="54401" r="28947" b="38799"/>
            <a:stretch>
              <a:fillRect/>
            </a:stretch>
          </p:blipFill>
          <p:spPr bwMode="auto">
            <a:xfrm>
              <a:off x="2102" y="2736"/>
              <a:ext cx="96" cy="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13084" name="Line 60"/>
            <p:cNvSpPr>
              <a:spLocks noChangeShapeType="1"/>
            </p:cNvSpPr>
            <p:nvPr/>
          </p:nvSpPr>
          <p:spPr bwMode="auto">
            <a:xfrm flipH="1">
              <a:off x="240" y="1968"/>
              <a:ext cx="2256" cy="0"/>
            </a:xfrm>
            <a:prstGeom prst="line">
              <a:avLst/>
            </a:prstGeom>
            <a:noFill/>
            <a:ln w="38100">
              <a:solidFill>
                <a:srgbClr val="7627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3085" name="Text Box 61"/>
            <p:cNvSpPr txBox="1">
              <a:spLocks noChangeArrowheads="1"/>
            </p:cNvSpPr>
            <p:nvPr/>
          </p:nvSpPr>
          <p:spPr bwMode="auto">
            <a:xfrm>
              <a:off x="240" y="1968"/>
              <a:ext cx="187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2000"/>
                <a:t>image representation</a:t>
              </a:r>
            </a:p>
          </p:txBody>
        </p:sp>
      </p:grpSp>
      <p:grpSp>
        <p:nvGrpSpPr>
          <p:cNvPr id="10" name="Group 62"/>
          <p:cNvGrpSpPr>
            <a:grpSpLocks/>
          </p:cNvGrpSpPr>
          <p:nvPr/>
        </p:nvGrpSpPr>
        <p:grpSpPr bwMode="auto">
          <a:xfrm>
            <a:off x="304800" y="4800600"/>
            <a:ext cx="4114800" cy="1752600"/>
            <a:chOff x="192" y="3024"/>
            <a:chExt cx="2592" cy="1104"/>
          </a:xfrm>
        </p:grpSpPr>
        <p:sp>
          <p:nvSpPr>
            <p:cNvPr id="513087" name="AutoShape 63"/>
            <p:cNvSpPr>
              <a:spLocks/>
            </p:cNvSpPr>
            <p:nvPr/>
          </p:nvSpPr>
          <p:spPr bwMode="auto">
            <a:xfrm rot="16200000">
              <a:off x="1392" y="2352"/>
              <a:ext cx="192" cy="1536"/>
            </a:xfrm>
            <a:prstGeom prst="leftBrace">
              <a:avLst>
                <a:gd name="adj1" fmla="val 66667"/>
                <a:gd name="adj2" fmla="val 50000"/>
              </a:avLst>
            </a:prstGeom>
            <a:noFill/>
            <a:ln w="38100">
              <a:solidFill>
                <a:srgbClr val="7627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88" name="AutoShape 64"/>
            <p:cNvSpPr>
              <a:spLocks noChangeArrowheads="1"/>
            </p:cNvSpPr>
            <p:nvPr/>
          </p:nvSpPr>
          <p:spPr bwMode="auto">
            <a:xfrm>
              <a:off x="192" y="3456"/>
              <a:ext cx="2592" cy="672"/>
            </a:xfrm>
            <a:prstGeom prst="flowChartProcess">
              <a:avLst/>
            </a:prstGeom>
            <a:solidFill>
              <a:srgbClr val="FFE6C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category models</a:t>
              </a:r>
            </a:p>
            <a:p>
              <a:pPr algn="ctr"/>
              <a:r>
                <a:rPr lang="en-US" sz="32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(and/or) classifiers</a:t>
              </a:r>
            </a:p>
          </p:txBody>
        </p:sp>
        <p:sp>
          <p:nvSpPr>
            <p:cNvPr id="513089" name="Line 65"/>
            <p:cNvSpPr>
              <a:spLocks noChangeShapeType="1"/>
            </p:cNvSpPr>
            <p:nvPr/>
          </p:nvSpPr>
          <p:spPr bwMode="auto">
            <a:xfrm>
              <a:off x="1488" y="3216"/>
              <a:ext cx="0" cy="192"/>
            </a:xfrm>
            <a:prstGeom prst="line">
              <a:avLst/>
            </a:prstGeom>
            <a:noFill/>
            <a:ln w="38100">
              <a:solidFill>
                <a:srgbClr val="762700"/>
              </a:solidFill>
              <a:round/>
              <a:headEnd/>
              <a:tailEnd type="triangle" w="lg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5943600" y="0"/>
            <a:ext cx="2652713" cy="1524000"/>
            <a:chOff x="3744" y="0"/>
            <a:chExt cx="1671" cy="960"/>
          </a:xfrm>
        </p:grpSpPr>
        <p:sp>
          <p:nvSpPr>
            <p:cNvPr id="513091" name="Text Box 67"/>
            <p:cNvSpPr txBox="1">
              <a:spLocks noChangeArrowheads="1"/>
            </p:cNvSpPr>
            <p:nvPr/>
          </p:nvSpPr>
          <p:spPr bwMode="auto">
            <a:xfrm>
              <a:off x="3744" y="0"/>
              <a:ext cx="1638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32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recognition</a:t>
              </a:r>
            </a:p>
          </p:txBody>
        </p:sp>
        <p:grpSp>
          <p:nvGrpSpPr>
            <p:cNvPr id="12" name="Group 68"/>
            <p:cNvGrpSpPr>
              <a:grpSpLocks/>
            </p:cNvGrpSpPr>
            <p:nvPr/>
          </p:nvGrpSpPr>
          <p:grpSpPr bwMode="auto">
            <a:xfrm>
              <a:off x="4128" y="479"/>
              <a:ext cx="1287" cy="481"/>
              <a:chOff x="4128" y="479"/>
              <a:chExt cx="1287" cy="481"/>
            </a:xfrm>
          </p:grpSpPr>
          <p:sp>
            <p:nvSpPr>
              <p:cNvPr id="513093" name="AutoShape 69"/>
              <p:cNvSpPr>
                <a:spLocks noChangeArrowheads="1"/>
              </p:cNvSpPr>
              <p:nvPr/>
            </p:nvSpPr>
            <p:spPr bwMode="auto">
              <a:xfrm>
                <a:off x="4128" y="480"/>
                <a:ext cx="1287" cy="480"/>
              </a:xfrm>
              <a:prstGeom prst="parallelogram">
                <a:avLst>
                  <a:gd name="adj" fmla="val 79904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513094" name="Picture 70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</a:blip>
              <a:srcRect/>
              <a:stretch>
                <a:fillRect/>
              </a:stretch>
            </p:blipFill>
            <p:spPr bwMode="auto">
              <a:xfrm rot="-863181">
                <a:off x="4359" y="479"/>
                <a:ext cx="921" cy="385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3531" y="1447800"/>
            <a:ext cx="7886700" cy="1874438"/>
          </a:xfrm>
        </p:spPr>
        <p:txBody>
          <a:bodyPr>
            <a:normAutofit lnSpcReduction="10000"/>
          </a:bodyPr>
          <a:lstStyle/>
          <a:p>
            <a:pPr marL="533400" indent="-533400">
              <a:buFontTx/>
              <a:buAutoNum type="arabicPeriod"/>
            </a:pPr>
            <a:r>
              <a:rPr lang="en-US" altLang="en-US" sz="2400" dirty="0" smtClean="0"/>
              <a:t>Extract features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 dirty="0" smtClean="0"/>
              <a:t>Learn “visual vocabulary”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 dirty="0" smtClean="0"/>
              <a:t>Quantize features using visual vocabulary 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400" dirty="0" smtClean="0"/>
              <a:t>Represent images by frequencies of “visual words” </a:t>
            </a:r>
          </a:p>
        </p:txBody>
      </p:sp>
      <p:grpSp>
        <p:nvGrpSpPr>
          <p:cNvPr id="103427" name="Group 4"/>
          <p:cNvGrpSpPr>
            <a:grpSpLocks/>
          </p:cNvGrpSpPr>
          <p:nvPr/>
        </p:nvGrpSpPr>
        <p:grpSpPr bwMode="auto">
          <a:xfrm>
            <a:off x="1157382" y="5300180"/>
            <a:ext cx="6919818" cy="1405420"/>
            <a:chOff x="144" y="1776"/>
            <a:chExt cx="5520" cy="1392"/>
          </a:xfrm>
        </p:grpSpPr>
        <p:sp>
          <p:nvSpPr>
            <p:cNvPr id="103452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3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4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5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6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7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8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59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0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1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2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3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64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65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466" name="Picture 19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67" name="Picture 20" descr="bicyc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68" name="Picture 21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69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70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71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472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03473" name="Picture 26" descr="viol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4" name="Picture 27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5" name="Picture 28" descr="bicyc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6" name="Picture 29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7" name="Picture 30" descr="viol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8" name="Picture 31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79" name="Picture 32" descr="bicyc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80" name="Picture 33" descr="erm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81" name="Picture 34" descr="violi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3428" name="Rectangle 2"/>
          <p:cNvSpPr>
            <a:spLocks noGrp="1" noChangeArrowheads="1"/>
          </p:cNvSpPr>
          <p:nvPr>
            <p:ph type="title"/>
          </p:nvPr>
        </p:nvSpPr>
        <p:spPr>
          <a:xfrm>
            <a:off x="540644" y="304800"/>
            <a:ext cx="8077200" cy="838200"/>
          </a:xfrm>
        </p:spPr>
        <p:txBody>
          <a:bodyPr>
            <a:normAutofit/>
          </a:bodyPr>
          <a:lstStyle/>
          <a:p>
            <a:r>
              <a:rPr lang="en-US" altLang="en-US" sz="4000" dirty="0" smtClean="0"/>
              <a:t>Bag-of-features steps</a:t>
            </a:r>
          </a:p>
        </p:txBody>
      </p:sp>
      <p:grpSp>
        <p:nvGrpSpPr>
          <p:cNvPr id="103429" name="Group 34"/>
          <p:cNvGrpSpPr>
            <a:grpSpLocks/>
          </p:cNvGrpSpPr>
          <p:nvPr/>
        </p:nvGrpSpPr>
        <p:grpSpPr bwMode="auto">
          <a:xfrm>
            <a:off x="1151974" y="3590286"/>
            <a:ext cx="6698973" cy="1493104"/>
            <a:chOff x="304800" y="2362200"/>
            <a:chExt cx="8534400" cy="2362200"/>
          </a:xfrm>
        </p:grpSpPr>
        <p:grpSp>
          <p:nvGrpSpPr>
            <p:cNvPr id="103430" name="Group 54"/>
            <p:cNvGrpSpPr>
              <a:grpSpLocks/>
            </p:cNvGrpSpPr>
            <p:nvPr/>
          </p:nvGrpSpPr>
          <p:grpSpPr bwMode="auto">
            <a:xfrm>
              <a:off x="609602" y="2514592"/>
              <a:ext cx="1547814" cy="2000247"/>
              <a:chOff x="288" y="2928"/>
              <a:chExt cx="864" cy="1116"/>
            </a:xfrm>
          </p:grpSpPr>
          <p:pic>
            <p:nvPicPr>
              <p:cNvPr id="103446" name="Picture 55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399" t="22293" r="38898" b="71706"/>
              <a:stretch>
                <a:fillRect/>
              </a:stretch>
            </p:blipFill>
            <p:spPr bwMode="auto">
              <a:xfrm>
                <a:off x="720" y="3216"/>
                <a:ext cx="288" cy="2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7" name="Picture 56" descr="ermine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591" t="4288" r="29535" b="88853"/>
              <a:stretch>
                <a:fillRect/>
              </a:stretch>
            </p:blipFill>
            <p:spPr bwMode="auto">
              <a:xfrm>
                <a:off x="864" y="3504"/>
                <a:ext cx="288" cy="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8" name="Picture 57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62" t="14577" r="31876" b="79422"/>
              <a:stretch>
                <a:fillRect/>
              </a:stretch>
            </p:blipFill>
            <p:spPr bwMode="auto">
              <a:xfrm>
                <a:off x="384" y="3504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9" name="Picture 58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762" t="27437" r="31876" b="67418"/>
              <a:stretch>
                <a:fillRect/>
              </a:stretch>
            </p:blipFill>
            <p:spPr bwMode="auto">
              <a:xfrm>
                <a:off x="288" y="3216"/>
                <a:ext cx="288" cy="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50" name="Picture 59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932" t="23151" r="31876" b="71706"/>
              <a:stretch>
                <a:fillRect/>
              </a:stretch>
            </p:blipFill>
            <p:spPr bwMode="auto">
              <a:xfrm>
                <a:off x="624" y="2928"/>
                <a:ext cx="288" cy="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51" name="Picture 60" descr="ermin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569" t="17148" r="37727" b="76851"/>
              <a:stretch>
                <a:fillRect/>
              </a:stretch>
            </p:blipFill>
            <p:spPr bwMode="auto">
              <a:xfrm>
                <a:off x="768" y="3792"/>
                <a:ext cx="360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3431" name="Picture 62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00" t="75458"/>
            <a:stretch>
              <a:fillRect/>
            </a:stretch>
          </p:blipFill>
          <p:spPr bwMode="auto">
            <a:xfrm>
              <a:off x="3352800" y="3511550"/>
              <a:ext cx="782638" cy="354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2" name="Picture 63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1" t="49956" r="42499" b="16507"/>
            <a:stretch>
              <a:fillRect/>
            </a:stretch>
          </p:blipFill>
          <p:spPr bwMode="auto">
            <a:xfrm>
              <a:off x="4862513" y="3670300"/>
              <a:ext cx="568325" cy="504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3" name="Picture 64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188" r="60001"/>
            <a:stretch>
              <a:fillRect/>
            </a:stretch>
          </p:blipFill>
          <p:spPr bwMode="auto">
            <a:xfrm>
              <a:off x="3744913" y="2667000"/>
              <a:ext cx="695325" cy="69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4" name="Picture 65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00" t="20612" r="22501" b="37468"/>
            <a:stretch>
              <a:fillRect/>
            </a:stretch>
          </p:blipFill>
          <p:spPr bwMode="auto">
            <a:xfrm>
              <a:off x="4600575" y="2974975"/>
              <a:ext cx="782638" cy="434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5" name="Picture 66" descr="bicycle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0" r="55000" b="54236"/>
            <a:stretch>
              <a:fillRect/>
            </a:stretch>
          </p:blipFill>
          <p:spPr bwMode="auto">
            <a:xfrm>
              <a:off x="4167188" y="3670300"/>
              <a:ext cx="515937" cy="563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6" name="Picture 67" descr="violi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5" t="2991" r="21428" b="71085"/>
            <a:stretch>
              <a:fillRect/>
            </a:stretch>
          </p:blipFill>
          <p:spPr bwMode="auto">
            <a:xfrm>
              <a:off x="7086600" y="3962400"/>
              <a:ext cx="401638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37" name="Group 68"/>
            <p:cNvGrpSpPr>
              <a:grpSpLocks/>
            </p:cNvGrpSpPr>
            <p:nvPr/>
          </p:nvGrpSpPr>
          <p:grpSpPr bwMode="auto">
            <a:xfrm>
              <a:off x="6738936" y="2651125"/>
              <a:ext cx="2024062" cy="1704975"/>
              <a:chOff x="4416" y="3072"/>
              <a:chExt cx="1035" cy="872"/>
            </a:xfrm>
          </p:grpSpPr>
          <p:pic>
            <p:nvPicPr>
              <p:cNvPr id="103441" name="Picture 69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6286" b="52684"/>
              <a:stretch>
                <a:fillRect/>
              </a:stretch>
            </p:blipFill>
            <p:spPr bwMode="auto">
              <a:xfrm>
                <a:off x="4752" y="3600"/>
                <a:ext cx="377" cy="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2" name="Picture 70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55" b="26286"/>
              <a:stretch>
                <a:fillRect/>
              </a:stretch>
            </p:blipFill>
            <p:spPr bwMode="auto">
              <a:xfrm>
                <a:off x="5040" y="3360"/>
                <a:ext cx="411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3" name="Picture 71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233"/>
              <a:stretch>
                <a:fillRect/>
              </a:stretch>
            </p:blipFill>
            <p:spPr bwMode="auto">
              <a:xfrm>
                <a:off x="4560" y="3408"/>
                <a:ext cx="446" cy="1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4" name="Picture 72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544" t="49945" r="-523" b="18510"/>
              <a:stretch>
                <a:fillRect/>
              </a:stretch>
            </p:blipFill>
            <p:spPr bwMode="auto">
              <a:xfrm>
                <a:off x="4416" y="3456"/>
                <a:ext cx="211" cy="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445" name="Picture 73" descr="violin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544" b="47426"/>
              <a:stretch>
                <a:fillRect/>
              </a:stretch>
            </p:blipFill>
            <p:spPr bwMode="auto">
              <a:xfrm>
                <a:off x="4608" y="3072"/>
                <a:ext cx="480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3438" name="Rectangle 74"/>
            <p:cNvSpPr>
              <a:spLocks noChangeArrowheads="1"/>
            </p:cNvSpPr>
            <p:nvPr/>
          </p:nvSpPr>
          <p:spPr bwMode="auto">
            <a:xfrm>
              <a:off x="304800" y="2362200"/>
              <a:ext cx="21336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39" name="Rectangle 75"/>
            <p:cNvSpPr>
              <a:spLocks noChangeArrowheads="1"/>
            </p:cNvSpPr>
            <p:nvPr/>
          </p:nvSpPr>
          <p:spPr bwMode="auto">
            <a:xfrm>
              <a:off x="32004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3440" name="Rectangle 76"/>
            <p:cNvSpPr>
              <a:spLocks noChangeArrowheads="1"/>
            </p:cNvSpPr>
            <p:nvPr/>
          </p:nvSpPr>
          <p:spPr bwMode="auto">
            <a:xfrm>
              <a:off x="64008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3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9" name="Rectangle 19"/>
          <p:cNvSpPr>
            <a:spLocks noGrp="1" noChangeArrowheads="1"/>
          </p:cNvSpPr>
          <p:nvPr>
            <p:ph type="title"/>
          </p:nvPr>
        </p:nvSpPr>
        <p:spPr>
          <a:xfrm>
            <a:off x="387246" y="1219200"/>
            <a:ext cx="8229600" cy="91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1. Feature extraction</a:t>
            </a:r>
          </a:p>
        </p:txBody>
      </p:sp>
      <p:sp>
        <p:nvSpPr>
          <p:cNvPr id="104451" name="Content Placeholder 20"/>
          <p:cNvSpPr>
            <a:spLocks noGrp="1"/>
          </p:cNvSpPr>
          <p:nvPr>
            <p:ph idx="1"/>
          </p:nvPr>
        </p:nvSpPr>
        <p:spPr>
          <a:xfrm>
            <a:off x="533400" y="1981200"/>
            <a:ext cx="7886700" cy="4119563"/>
          </a:xfrm>
        </p:spPr>
        <p:txBody>
          <a:bodyPr/>
          <a:lstStyle/>
          <a:p>
            <a:r>
              <a:rPr lang="en-US" altLang="en-US" dirty="0" smtClean="0"/>
              <a:t>Regular grid or interest regions</a:t>
            </a:r>
          </a:p>
        </p:txBody>
      </p:sp>
      <p:pic>
        <p:nvPicPr>
          <p:cNvPr id="104452" name="Picture 1035" descr="C:\Documents and Settings\Lana\My Documents\work\presentations\burma_patches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46375"/>
            <a:ext cx="3786188" cy="2740025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3" name="Picture 1036" descr="C:\Documents and Settings\Lana\My Documents\work\presentations\badgers_color2_ellipses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2746375"/>
            <a:ext cx="3786187" cy="2740025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What is it? 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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bài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toán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nhận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dạng</a:t>
            </a:r>
            <a:endParaRPr lang="en-US" altLang="zh-CN" dirty="0" smtClean="0">
              <a:ea typeface="宋体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Object and scene recognition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Who is it? 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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bài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toán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định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danh</a:t>
            </a:r>
            <a:endParaRPr lang="en-US" altLang="zh-CN" dirty="0" smtClean="0">
              <a:ea typeface="宋体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Identity recognition 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Where is it? 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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bài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toán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phát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hiện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đối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tượng</a:t>
            </a:r>
            <a:endParaRPr lang="en-US" altLang="zh-CN" dirty="0" smtClean="0">
              <a:ea typeface="宋体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Object detection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What are they doing? 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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nhận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dạng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hoạt</a:t>
            </a:r>
            <a:r>
              <a:rPr lang="en-US" altLang="zh-CN" dirty="0" smtClean="0">
                <a:ea typeface="宋体" charset="-122"/>
                <a:sym typeface="Wingdings" pitchFamily="2" charset="2"/>
              </a:rPr>
              <a:t> </a:t>
            </a:r>
            <a:r>
              <a:rPr lang="en-US" altLang="zh-CN" dirty="0" err="1" smtClean="0">
                <a:ea typeface="宋体" charset="-122"/>
                <a:sym typeface="Wingdings" pitchFamily="2" charset="2"/>
              </a:rPr>
              <a:t>động</a:t>
            </a:r>
            <a:endParaRPr lang="en-US" altLang="zh-CN" dirty="0" smtClean="0">
              <a:ea typeface="宋体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Activities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All of these are </a:t>
            </a:r>
            <a:r>
              <a:rPr lang="en-US" altLang="zh-CN" b="1" dirty="0" smtClean="0">
                <a:ea typeface="宋体" charset="-122"/>
              </a:rPr>
              <a:t>classification</a:t>
            </a:r>
            <a:r>
              <a:rPr lang="en-US" altLang="zh-CN" dirty="0" smtClean="0">
                <a:ea typeface="宋体" charset="-122"/>
              </a:rPr>
              <a:t> problems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ea typeface="宋体" charset="-122"/>
              </a:rPr>
              <a:t>Choose one class from a list of possible candidates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pPr algn="l"/>
            <a:r>
              <a:rPr lang="en-US" sz="34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Interest Point Features</a:t>
            </a:r>
          </a:p>
        </p:txBody>
      </p:sp>
      <p:pic>
        <p:nvPicPr>
          <p:cNvPr id="519171" name="Picture 3" descr="133125_el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9812" y="1646917"/>
            <a:ext cx="3790950" cy="2500313"/>
          </a:xfrm>
          <a:prstGeom prst="rect">
            <a:avLst/>
          </a:prstGeom>
          <a:noFill/>
        </p:spPr>
      </p:pic>
      <p:sp>
        <p:nvSpPr>
          <p:cNvPr id="519172" name="Line 4"/>
          <p:cNvSpPr>
            <a:spLocks noChangeShapeType="1"/>
          </p:cNvSpPr>
          <p:nvPr/>
        </p:nvSpPr>
        <p:spPr bwMode="auto">
          <a:xfrm flipH="1" flipV="1">
            <a:off x="4240212" y="2332717"/>
            <a:ext cx="24384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19173" name="Picture 5" descr="133125_n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2737" y="1875517"/>
            <a:ext cx="1403350" cy="1154113"/>
          </a:xfrm>
          <a:prstGeom prst="rect">
            <a:avLst/>
          </a:prstGeom>
          <a:noFill/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039812" y="1865992"/>
            <a:ext cx="555625" cy="1000125"/>
            <a:chOff x="2532" y="1542"/>
            <a:chExt cx="184" cy="332"/>
          </a:xfrm>
        </p:grpSpPr>
        <p:sp>
          <p:nvSpPr>
            <p:cNvPr id="519175" name="AutoShape 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9176" name="Line 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9177" name="Line 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9178" name="Line 1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9179" name="Line 1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19180" name="Line 1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19181" name="Line 13"/>
          <p:cNvSpPr>
            <a:spLocks noChangeShapeType="1"/>
          </p:cNvSpPr>
          <p:nvPr/>
        </p:nvSpPr>
        <p:spPr bwMode="auto">
          <a:xfrm flipV="1">
            <a:off x="1801812" y="2332717"/>
            <a:ext cx="8382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 type="triangle" w="lg" len="lg"/>
            <a:tailEnd type="non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9182" name="Text Box 14"/>
          <p:cNvSpPr txBox="1">
            <a:spLocks noChangeArrowheads="1"/>
          </p:cNvSpPr>
          <p:nvPr/>
        </p:nvSpPr>
        <p:spPr bwMode="auto">
          <a:xfrm>
            <a:off x="2705100" y="3172505"/>
            <a:ext cx="1763712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cs-CZ" b="1">
                <a:solidFill>
                  <a:srgbClr val="0000CC"/>
                </a:solidFill>
              </a:rPr>
              <a:t>Normalize patch</a:t>
            </a:r>
            <a:endParaRPr lang="en-US" b="1">
              <a:solidFill>
                <a:srgbClr val="0000CC"/>
              </a:solidFill>
            </a:endParaRPr>
          </a:p>
        </p:txBody>
      </p:sp>
      <p:sp>
        <p:nvSpPr>
          <p:cNvPr id="519183" name="Text Box 15"/>
          <p:cNvSpPr txBox="1">
            <a:spLocks noChangeArrowheads="1"/>
          </p:cNvSpPr>
          <p:nvPr/>
        </p:nvSpPr>
        <p:spPr bwMode="auto">
          <a:xfrm>
            <a:off x="4870450" y="4191680"/>
            <a:ext cx="3851275" cy="13541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cs-CZ" sz="2000">
                <a:solidFill>
                  <a:srgbClr val="0000CC"/>
                </a:solidFill>
              </a:rPr>
              <a:t>Detect patches</a:t>
            </a:r>
            <a:endParaRPr lang="en-GB" sz="2000">
              <a:solidFill>
                <a:srgbClr val="0000CC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GB" sz="1400">
                <a:solidFill>
                  <a:srgbClr val="0000CC"/>
                </a:solidFill>
              </a:rPr>
              <a:t>[Mikojaczyk and Schmid ’02]</a:t>
            </a:r>
          </a:p>
          <a:p>
            <a:pPr eaLnBrk="0" hangingPunct="0">
              <a:spcBef>
                <a:spcPct val="50000"/>
              </a:spcBef>
            </a:pPr>
            <a:r>
              <a:rPr lang="en-GB" sz="1400">
                <a:solidFill>
                  <a:srgbClr val="0000CC"/>
                </a:solidFill>
              </a:rPr>
              <a:t>[Matas et al. ’02] </a:t>
            </a:r>
          </a:p>
          <a:p>
            <a:pPr eaLnBrk="0" hangingPunct="0">
              <a:spcBef>
                <a:spcPct val="50000"/>
              </a:spcBef>
            </a:pPr>
            <a:r>
              <a:rPr lang="en-GB" sz="1400">
                <a:solidFill>
                  <a:srgbClr val="0000CC"/>
                </a:solidFill>
              </a:rPr>
              <a:t>[Sivic et al. ’03]</a:t>
            </a:r>
            <a:endParaRPr lang="en-US" sz="1400">
              <a:solidFill>
                <a:srgbClr val="0000CC"/>
              </a:solidFill>
            </a:endParaRPr>
          </a:p>
        </p:txBody>
      </p:sp>
      <p:sp>
        <p:nvSpPr>
          <p:cNvPr id="519184" name="Text Box 16"/>
          <p:cNvSpPr txBox="1">
            <a:spLocks noChangeArrowheads="1"/>
          </p:cNvSpPr>
          <p:nvPr/>
        </p:nvSpPr>
        <p:spPr bwMode="auto">
          <a:xfrm>
            <a:off x="506412" y="2942317"/>
            <a:ext cx="1562100" cy="12350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cs-CZ" b="1" dirty="0">
                <a:solidFill>
                  <a:srgbClr val="0000CC"/>
                </a:solidFill>
              </a:rPr>
              <a:t>Compute </a:t>
            </a:r>
            <a:r>
              <a:rPr lang="en-US" b="1" dirty="0" err="1" smtClean="0">
                <a:solidFill>
                  <a:srgbClr val="0000CC"/>
                </a:solidFill>
              </a:rPr>
              <a:t>BoW</a:t>
            </a:r>
            <a:r>
              <a:rPr lang="en-US" b="1" dirty="0" smtClean="0">
                <a:solidFill>
                  <a:srgbClr val="0000CC"/>
                </a:solidFill>
              </a:rPr>
              <a:t> or </a:t>
            </a:r>
            <a:r>
              <a:rPr lang="en-GB" b="1" dirty="0" smtClean="0">
                <a:solidFill>
                  <a:srgbClr val="0000CC"/>
                </a:solidFill>
              </a:rPr>
              <a:t>SIFT </a:t>
            </a:r>
            <a:r>
              <a:rPr lang="cs-CZ" b="1" dirty="0">
                <a:solidFill>
                  <a:srgbClr val="0000CC"/>
                </a:solidFill>
              </a:rPr>
              <a:t>descriptor</a:t>
            </a:r>
            <a:endParaRPr lang="en-GB" b="1" dirty="0">
              <a:solidFill>
                <a:srgbClr val="0000CC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GB" sz="1400" dirty="0">
                <a:solidFill>
                  <a:srgbClr val="0000CC"/>
                </a:solidFill>
              </a:rPr>
              <a:t>      [Lowe’99]</a:t>
            </a:r>
            <a:endParaRPr lang="en-US" sz="1400" dirty="0">
              <a:solidFill>
                <a:srgbClr val="0000CC"/>
              </a:solidFill>
            </a:endParaRPr>
          </a:p>
        </p:txBody>
      </p:sp>
      <p:sp>
        <p:nvSpPr>
          <p:cNvPr id="519185" name="Text Box 17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Slide credit: Josef Sivic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ChangeArrowheads="1"/>
          </p:cNvSpPr>
          <p:nvPr/>
        </p:nvSpPr>
        <p:spPr bwMode="auto">
          <a:xfrm>
            <a:off x="5105400" y="1462314"/>
            <a:ext cx="3733800" cy="243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90600" y="1833789"/>
            <a:ext cx="555625" cy="1000125"/>
            <a:chOff x="2532" y="1542"/>
            <a:chExt cx="184" cy="332"/>
          </a:xfrm>
        </p:grpSpPr>
        <p:sp>
          <p:nvSpPr>
            <p:cNvPr id="520196" name="AutoShape 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0197" name="Line 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0198" name="Line 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0199" name="Line 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0200" name="Line 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0201" name="Line 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654175" y="1833789"/>
            <a:ext cx="2578100" cy="1009650"/>
            <a:chOff x="1042" y="858"/>
            <a:chExt cx="1624" cy="636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520204" name="AutoShape 12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0205" name="Line 13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06" name="Line 14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07" name="Line 15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08" name="Line 16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09" name="Line 17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520211" name="AutoShape 19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0212" name="Line 20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13" name="Line 21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14" name="Line 22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15" name="Line 23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16" name="Line 24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25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520218" name="AutoShape 26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0219" name="Line 27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20" name="Line 28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21" name="Line 29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22" name="Line 30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0223" name="Line 31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0224" name="Text Box 32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520225" name="Rectangle 33"/>
          <p:cNvSpPr>
            <a:spLocks noChangeArrowheads="1"/>
          </p:cNvSpPr>
          <p:nvPr/>
        </p:nvSpPr>
        <p:spPr bwMode="auto">
          <a:xfrm>
            <a:off x="4953000" y="1538514"/>
            <a:ext cx="3733800" cy="24384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20226" name="Picture 34" descr="133125_ell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614714"/>
            <a:ext cx="3790950" cy="2500313"/>
          </a:xfrm>
          <a:prstGeom prst="rect">
            <a:avLst/>
          </a:prstGeom>
          <a:noFill/>
        </p:spPr>
      </p:pic>
      <p:sp>
        <p:nvSpPr>
          <p:cNvPr id="520227" name="Line 35"/>
          <p:cNvSpPr>
            <a:spLocks noChangeShapeType="1"/>
          </p:cNvSpPr>
          <p:nvPr/>
        </p:nvSpPr>
        <p:spPr bwMode="auto">
          <a:xfrm flipH="1" flipV="1">
            <a:off x="4191000" y="2300514"/>
            <a:ext cx="6096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0228" name="Rectangle 36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400">
                <a:effectLst>
                  <a:outerShdw blurRad="38100" dist="38100" dir="2700000" algn="tl">
                    <a:srgbClr val="FFFFFF"/>
                  </a:outerShdw>
                </a:effectLst>
              </a:rPr>
              <a:t>Interest Point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945243" y="1917700"/>
            <a:ext cx="555625" cy="1000125"/>
            <a:chOff x="2532" y="1542"/>
            <a:chExt cx="184" cy="332"/>
          </a:xfrm>
        </p:grpSpPr>
        <p:sp>
          <p:nvSpPr>
            <p:cNvPr id="582660" name="AutoShape 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2661" name="Line 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82662" name="Line 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82663" name="Line 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82664" name="Line 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82665" name="Line 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608818" y="1917700"/>
            <a:ext cx="2578100" cy="1009650"/>
            <a:chOff x="1042" y="858"/>
            <a:chExt cx="1624" cy="636"/>
          </a:xfrm>
        </p:grpSpPr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582668" name="AutoShape 12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2669" name="Line 13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70" name="Line 14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71" name="Line 15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72" name="Line 16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73" name="Line 17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582675" name="AutoShape 19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2676" name="Line 20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77" name="Line 21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78" name="Line 22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79" name="Line 23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80" name="Line 24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25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582682" name="AutoShape 26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2683" name="Line 27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84" name="Line 28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85" name="Line 29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86" name="Line 30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2687" name="Line 31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82688" name="Text Box 32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582691" name="Line 35"/>
          <p:cNvSpPr>
            <a:spLocks noChangeShapeType="1"/>
          </p:cNvSpPr>
          <p:nvPr/>
        </p:nvSpPr>
        <p:spPr bwMode="auto">
          <a:xfrm flipH="1" flipV="1">
            <a:off x="4145643" y="2384425"/>
            <a:ext cx="6096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lg" len="lg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2692" name="Rectangle 36"/>
          <p:cNvSpPr>
            <a:spLocks noChangeArrowheads="1"/>
          </p:cNvSpPr>
          <p:nvPr/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400" dirty="0">
                <a:effectLst>
                  <a:outerShdw blurRad="38100" dist="38100" dir="2700000" algn="tl">
                    <a:srgbClr val="FFFFFF"/>
                  </a:outerShdw>
                </a:effectLst>
                <a:cs typeface="Arial" charset="0"/>
              </a:rPr>
              <a:t>Patch Features</a:t>
            </a:r>
          </a:p>
        </p:txBody>
      </p:sp>
      <p:pic>
        <p:nvPicPr>
          <p:cNvPr id="582693" name="Picture 37" descr="tmp"/>
          <p:cNvPicPr>
            <a:picLocks noChangeAspect="1" noChangeArrowheads="1"/>
          </p:cNvPicPr>
          <p:nvPr/>
        </p:nvPicPr>
        <p:blipFill>
          <a:blip r:embed="rId2" cstate="print"/>
          <a:srcRect l="2948" t="17174" r="66127" b="47049"/>
          <a:stretch>
            <a:fillRect/>
          </a:stretch>
        </p:blipFill>
        <p:spPr bwMode="auto">
          <a:xfrm>
            <a:off x="5136243" y="1362075"/>
            <a:ext cx="3810000" cy="2857500"/>
          </a:xfrm>
          <a:prstGeom prst="rect">
            <a:avLst/>
          </a:prstGeom>
          <a:noFill/>
        </p:spPr>
      </p:pic>
      <p:sp>
        <p:nvSpPr>
          <p:cNvPr id="582694" name="Rectangle 38"/>
          <p:cNvSpPr>
            <a:spLocks noChangeArrowheads="1"/>
          </p:cNvSpPr>
          <p:nvPr/>
        </p:nvSpPr>
        <p:spPr bwMode="auto">
          <a:xfrm>
            <a:off x="5174343" y="1387475"/>
            <a:ext cx="381000" cy="2857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95" name="Rectangle 39"/>
          <p:cNvSpPr>
            <a:spLocks noChangeArrowheads="1"/>
          </p:cNvSpPr>
          <p:nvPr/>
        </p:nvSpPr>
        <p:spPr bwMode="auto">
          <a:xfrm>
            <a:off x="5275943" y="1387475"/>
            <a:ext cx="381000" cy="2857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96" name="Rectangle 40"/>
          <p:cNvSpPr>
            <a:spLocks noChangeArrowheads="1"/>
          </p:cNvSpPr>
          <p:nvPr/>
        </p:nvSpPr>
        <p:spPr bwMode="auto">
          <a:xfrm>
            <a:off x="8641443" y="3908425"/>
            <a:ext cx="381000" cy="2857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82697" name="Line 41"/>
          <p:cNvSpPr>
            <a:spLocks noChangeShapeType="1"/>
          </p:cNvSpPr>
          <p:nvPr/>
        </p:nvSpPr>
        <p:spPr bwMode="auto">
          <a:xfrm>
            <a:off x="5936343" y="1616075"/>
            <a:ext cx="381000" cy="1588"/>
          </a:xfrm>
          <a:prstGeom prst="line">
            <a:avLst/>
          </a:prstGeom>
          <a:noFill/>
          <a:ln w="7620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521219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20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21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22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23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24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21225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6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7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8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29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0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1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2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3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4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5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6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7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8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39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40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1241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521243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44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45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46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47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48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521250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51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2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3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4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5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521257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1258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59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60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61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1262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21263" name="Rectangle 47"/>
          <p:cNvSpPr>
            <a:spLocks noGrp="1" noChangeArrowheads="1"/>
          </p:cNvSpPr>
          <p:nvPr>
            <p:ph type="title"/>
          </p:nvPr>
        </p:nvSpPr>
        <p:spPr>
          <a:xfrm>
            <a:off x="457200" y="533400"/>
            <a:ext cx="8229600" cy="563562"/>
          </a:xfrm>
          <a:noFill/>
          <a:ln/>
        </p:spPr>
        <p:txBody>
          <a:bodyPr>
            <a:normAutofit fontScale="90000"/>
          </a:bodyPr>
          <a:lstStyle/>
          <a:p>
            <a:r>
              <a:rPr lang="en-US" altLang="en-US" sz="3600" dirty="0" smtClean="0"/>
              <a:t>2. Learn </a:t>
            </a:r>
            <a:r>
              <a:rPr lang="en-US" altLang="en-US" sz="3600" dirty="0"/>
              <a:t>“visual vocabulary” </a:t>
            </a:r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sz="34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Dictionary </a:t>
            </a:r>
            <a:r>
              <a:rPr lang="en-US" sz="34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formation</a:t>
            </a:r>
          </a:p>
        </p:txBody>
      </p:sp>
      <p:sp>
        <p:nvSpPr>
          <p:cNvPr id="521264" name="Freeform 48"/>
          <p:cNvSpPr>
            <a:spLocks/>
          </p:cNvSpPr>
          <p:nvPr/>
        </p:nvSpPr>
        <p:spPr bwMode="auto">
          <a:xfrm>
            <a:off x="1866900" y="2438400"/>
            <a:ext cx="800100" cy="1295400"/>
          </a:xfrm>
          <a:custGeom>
            <a:avLst/>
            <a:gdLst/>
            <a:ahLst/>
            <a:cxnLst>
              <a:cxn ang="0">
                <a:pos x="72" y="0"/>
              </a:cxn>
              <a:cxn ang="0">
                <a:pos x="72" y="384"/>
              </a:cxn>
              <a:cxn ang="0">
                <a:pos x="504" y="816"/>
              </a:cxn>
            </a:cxnLst>
            <a:rect l="0" t="0" r="r" b="b"/>
            <a:pathLst>
              <a:path w="504" h="816">
                <a:moveTo>
                  <a:pt x="72" y="0"/>
                </a:moveTo>
                <a:cubicBezTo>
                  <a:pt x="36" y="124"/>
                  <a:pt x="0" y="248"/>
                  <a:pt x="72" y="384"/>
                </a:cubicBezTo>
                <a:cubicBezTo>
                  <a:pt x="144" y="520"/>
                  <a:pt x="324" y="668"/>
                  <a:pt x="504" y="81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5" name="Freeform 49"/>
          <p:cNvSpPr>
            <a:spLocks/>
          </p:cNvSpPr>
          <p:nvPr/>
        </p:nvSpPr>
        <p:spPr bwMode="auto">
          <a:xfrm>
            <a:off x="2057400" y="2514600"/>
            <a:ext cx="1320800" cy="2997200"/>
          </a:xfrm>
          <a:custGeom>
            <a:avLst/>
            <a:gdLst/>
            <a:ahLst/>
            <a:cxnLst>
              <a:cxn ang="0">
                <a:pos x="432" y="0"/>
              </a:cxn>
              <a:cxn ang="0">
                <a:pos x="816" y="1248"/>
              </a:cxn>
              <a:cxn ang="0">
                <a:pos x="336" y="1824"/>
              </a:cxn>
              <a:cxn ang="0">
                <a:pos x="0" y="1632"/>
              </a:cxn>
            </a:cxnLst>
            <a:rect l="0" t="0" r="r" b="b"/>
            <a:pathLst>
              <a:path w="832" h="1888">
                <a:moveTo>
                  <a:pt x="432" y="0"/>
                </a:moveTo>
                <a:cubicBezTo>
                  <a:pt x="632" y="472"/>
                  <a:pt x="832" y="944"/>
                  <a:pt x="816" y="1248"/>
                </a:cubicBezTo>
                <a:cubicBezTo>
                  <a:pt x="800" y="1552"/>
                  <a:pt x="472" y="1760"/>
                  <a:pt x="336" y="1824"/>
                </a:cubicBezTo>
                <a:cubicBezTo>
                  <a:pt x="200" y="1888"/>
                  <a:pt x="100" y="1760"/>
                  <a:pt x="0" y="163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6" name="Freeform 50"/>
          <p:cNvSpPr>
            <a:spLocks/>
          </p:cNvSpPr>
          <p:nvPr/>
        </p:nvSpPr>
        <p:spPr bwMode="auto">
          <a:xfrm>
            <a:off x="3352800" y="2514600"/>
            <a:ext cx="990600" cy="3124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" y="768"/>
              </a:cxn>
              <a:cxn ang="0">
                <a:pos x="288" y="1968"/>
              </a:cxn>
            </a:cxnLst>
            <a:rect l="0" t="0" r="r" b="b"/>
            <a:pathLst>
              <a:path w="624" h="1968">
                <a:moveTo>
                  <a:pt x="0" y="0"/>
                </a:moveTo>
                <a:cubicBezTo>
                  <a:pt x="264" y="220"/>
                  <a:pt x="528" y="440"/>
                  <a:pt x="576" y="768"/>
                </a:cubicBezTo>
                <a:cubicBezTo>
                  <a:pt x="624" y="1096"/>
                  <a:pt x="456" y="1532"/>
                  <a:pt x="288" y="196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1267" name="Freeform 51"/>
          <p:cNvSpPr>
            <a:spLocks/>
          </p:cNvSpPr>
          <p:nvPr/>
        </p:nvSpPr>
        <p:spPr bwMode="auto">
          <a:xfrm>
            <a:off x="304800" y="2362200"/>
            <a:ext cx="1295400" cy="2057400"/>
          </a:xfrm>
          <a:custGeom>
            <a:avLst/>
            <a:gdLst/>
            <a:ahLst/>
            <a:cxnLst>
              <a:cxn ang="0">
                <a:pos x="624" y="0"/>
              </a:cxn>
              <a:cxn ang="0">
                <a:pos x="0" y="528"/>
              </a:cxn>
              <a:cxn ang="0">
                <a:pos x="624" y="1008"/>
              </a:cxn>
              <a:cxn ang="0">
                <a:pos x="816" y="1296"/>
              </a:cxn>
            </a:cxnLst>
            <a:rect l="0" t="0" r="r" b="b"/>
            <a:pathLst>
              <a:path w="816" h="1296">
                <a:moveTo>
                  <a:pt x="624" y="0"/>
                </a:moveTo>
                <a:cubicBezTo>
                  <a:pt x="312" y="180"/>
                  <a:pt x="0" y="360"/>
                  <a:pt x="0" y="528"/>
                </a:cubicBezTo>
                <a:cubicBezTo>
                  <a:pt x="0" y="696"/>
                  <a:pt x="488" y="880"/>
                  <a:pt x="624" y="1008"/>
                </a:cubicBezTo>
                <a:cubicBezTo>
                  <a:pt x="760" y="1136"/>
                  <a:pt x="788" y="1216"/>
                  <a:pt x="816" y="129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6" name="Group 52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7" name="Group 53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521270" name="AutoShape 5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1271" name="Line 5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2" name="Line 5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3" name="Line 5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4" name="Line 5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5" name="Line 5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60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521277" name="AutoShape 61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1278" name="Line 62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79" name="Line 63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0" name="Line 64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1" name="Line 65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2" name="Line 66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67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521284" name="AutoShape 68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1285" name="Line 69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6" name="Line 70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7" name="Line 71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8" name="Line 72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1289" name="Line 73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1290" name="Text Box 74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522243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44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45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46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47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48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22249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0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1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2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3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4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5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6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7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8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59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0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1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2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3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4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65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522267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68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69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0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1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2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522274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75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6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7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8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79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522281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2282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83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84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85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522286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522287" name="Line 47"/>
          <p:cNvSpPr>
            <a:spLocks noChangeShapeType="1"/>
          </p:cNvSpPr>
          <p:nvPr/>
        </p:nvSpPr>
        <p:spPr bwMode="auto">
          <a:xfrm flipV="1">
            <a:off x="5181600" y="1362074"/>
            <a:ext cx="0" cy="28225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8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89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0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1" name="Oval 51"/>
          <p:cNvSpPr>
            <a:spLocks noChangeAspect="1" noChangeArrowheads="1"/>
          </p:cNvSpPr>
          <p:nvPr/>
        </p:nvSpPr>
        <p:spPr bwMode="auto">
          <a:xfrm>
            <a:off x="6284913" y="2892425"/>
            <a:ext cx="173037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2" name="Oval 52"/>
          <p:cNvSpPr>
            <a:spLocks noChangeAspect="1" noChangeArrowheads="1"/>
          </p:cNvSpPr>
          <p:nvPr/>
        </p:nvSpPr>
        <p:spPr bwMode="auto">
          <a:xfrm>
            <a:off x="57912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3" name="Oval 53"/>
          <p:cNvSpPr>
            <a:spLocks noChangeAspect="1" noChangeArrowheads="1"/>
          </p:cNvSpPr>
          <p:nvPr/>
        </p:nvSpPr>
        <p:spPr bwMode="auto">
          <a:xfrm>
            <a:off x="6096000" y="3124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4" name="Oval 54"/>
          <p:cNvSpPr>
            <a:spLocks noChangeAspect="1" noChangeArrowheads="1"/>
          </p:cNvSpPr>
          <p:nvPr/>
        </p:nvSpPr>
        <p:spPr bwMode="auto">
          <a:xfrm>
            <a:off x="5867400" y="30480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5" name="Oval 55"/>
          <p:cNvSpPr>
            <a:spLocks noChangeAspect="1" noChangeArrowheads="1"/>
          </p:cNvSpPr>
          <p:nvPr/>
        </p:nvSpPr>
        <p:spPr bwMode="auto">
          <a:xfrm>
            <a:off x="7162800" y="16764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6" name="Oval 56"/>
          <p:cNvSpPr>
            <a:spLocks noChangeAspect="1" noChangeArrowheads="1"/>
          </p:cNvSpPr>
          <p:nvPr/>
        </p:nvSpPr>
        <p:spPr bwMode="auto">
          <a:xfrm>
            <a:off x="7086600" y="22860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7" name="Oval 57"/>
          <p:cNvSpPr>
            <a:spLocks noChangeAspect="1" noChangeArrowheads="1"/>
          </p:cNvSpPr>
          <p:nvPr/>
        </p:nvSpPr>
        <p:spPr bwMode="auto">
          <a:xfrm>
            <a:off x="68580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8" name="Oval 58"/>
          <p:cNvSpPr>
            <a:spLocks noChangeAspect="1" noChangeArrowheads="1"/>
          </p:cNvSpPr>
          <p:nvPr/>
        </p:nvSpPr>
        <p:spPr bwMode="auto">
          <a:xfrm>
            <a:off x="7162800" y="1981200"/>
            <a:ext cx="173038" cy="158750"/>
          </a:xfrm>
          <a:prstGeom prst="ellipse">
            <a:avLst/>
          </a:prstGeom>
          <a:solidFill>
            <a:srgbClr val="008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299" name="Oval 59"/>
          <p:cNvSpPr>
            <a:spLocks noChangeAspect="1" noChangeArrowheads="1"/>
          </p:cNvSpPr>
          <p:nvPr/>
        </p:nvSpPr>
        <p:spPr bwMode="auto">
          <a:xfrm>
            <a:off x="6629400" y="27432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0" name="Oval 60"/>
          <p:cNvSpPr>
            <a:spLocks noChangeAspect="1" noChangeArrowheads="1"/>
          </p:cNvSpPr>
          <p:nvPr/>
        </p:nvSpPr>
        <p:spPr bwMode="auto">
          <a:xfrm>
            <a:off x="5943600" y="2438400"/>
            <a:ext cx="173038" cy="158750"/>
          </a:xfrm>
          <a:prstGeom prst="ellipse">
            <a:avLst/>
          </a:prstGeom>
          <a:solidFill>
            <a:srgbClr val="FF0000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1" name="Oval 61"/>
          <p:cNvSpPr>
            <a:spLocks noChangeAspect="1" noChangeArrowheads="1"/>
          </p:cNvSpPr>
          <p:nvPr/>
        </p:nvSpPr>
        <p:spPr bwMode="auto">
          <a:xfrm>
            <a:off x="8001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2" name="Oval 62"/>
          <p:cNvSpPr>
            <a:spLocks noChangeAspect="1" noChangeArrowheads="1"/>
          </p:cNvSpPr>
          <p:nvPr/>
        </p:nvSpPr>
        <p:spPr bwMode="auto">
          <a:xfrm>
            <a:off x="7848600" y="34290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3" name="Oval 63"/>
          <p:cNvSpPr>
            <a:spLocks noChangeAspect="1" noChangeArrowheads="1"/>
          </p:cNvSpPr>
          <p:nvPr/>
        </p:nvSpPr>
        <p:spPr bwMode="auto">
          <a:xfrm>
            <a:off x="7620000" y="3657600"/>
            <a:ext cx="173038" cy="158750"/>
          </a:xfrm>
          <a:prstGeom prst="ellipse">
            <a:avLst/>
          </a:prstGeom>
          <a:solidFill>
            <a:srgbClr val="00FFFF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22304" name="Rectangle 6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noFill/>
          <a:ln/>
        </p:spPr>
        <p:txBody>
          <a:bodyPr/>
          <a:lstStyle/>
          <a:p>
            <a:pPr algn="l"/>
            <a:r>
              <a:rPr lang="en-US" sz="3400">
                <a:effectLst>
                  <a:outerShdw blurRad="38100" dist="38100" dir="2700000" algn="tl">
                    <a:srgbClr val="FFFFFF"/>
                  </a:outerShdw>
                </a:effectLst>
              </a:rPr>
              <a:t>Clustering (usually k-means)</a:t>
            </a:r>
          </a:p>
        </p:txBody>
      </p:sp>
      <p:sp>
        <p:nvSpPr>
          <p:cNvPr id="522305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306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307" name="Text Box 67"/>
          <p:cNvSpPr txBox="1">
            <a:spLocks noChangeArrowheads="1"/>
          </p:cNvSpPr>
          <p:nvPr/>
        </p:nvSpPr>
        <p:spPr bwMode="auto">
          <a:xfrm>
            <a:off x="5791200" y="5337175"/>
            <a:ext cx="2833688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Vector quantization</a:t>
            </a:r>
          </a:p>
        </p:txBody>
      </p:sp>
      <p:grpSp>
        <p:nvGrpSpPr>
          <p:cNvPr id="6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7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522310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311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2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3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4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5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522317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318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19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0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1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2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522324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2325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6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7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8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22329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522330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3200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522331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22332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600"/>
              <a:t>Slide credit: Josef Sivic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70" name="Group 2"/>
          <p:cNvGrpSpPr>
            <a:grpSpLocks/>
          </p:cNvGrpSpPr>
          <p:nvPr/>
        </p:nvGrpSpPr>
        <p:grpSpPr bwMode="auto">
          <a:xfrm>
            <a:off x="990600" y="1362075"/>
            <a:ext cx="555625" cy="1000125"/>
            <a:chOff x="2532" y="1542"/>
            <a:chExt cx="184" cy="332"/>
          </a:xfrm>
        </p:grpSpPr>
        <p:sp>
          <p:nvSpPr>
            <p:cNvPr id="109645" name="AutoShape 3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9646" name="Line 4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47" name="Line 5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48" name="Line 6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49" name="Line 7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50" name="Line 8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9571" name="Line 9"/>
          <p:cNvSpPr>
            <a:spLocks noChangeShapeType="1"/>
          </p:cNvSpPr>
          <p:nvPr/>
        </p:nvSpPr>
        <p:spPr bwMode="auto">
          <a:xfrm flipV="1">
            <a:off x="762000" y="3200400"/>
            <a:ext cx="0" cy="304165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2" name="Line 10"/>
          <p:cNvSpPr>
            <a:spLocks noChangeShapeType="1"/>
          </p:cNvSpPr>
          <p:nvPr/>
        </p:nvSpPr>
        <p:spPr bwMode="auto">
          <a:xfrm>
            <a:off x="762000" y="62420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3" name="Line 11"/>
          <p:cNvSpPr>
            <a:spLocks noChangeShapeType="1"/>
          </p:cNvSpPr>
          <p:nvPr/>
        </p:nvSpPr>
        <p:spPr bwMode="auto">
          <a:xfrm flipV="1">
            <a:off x="762000" y="45640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74" name="Oval 12"/>
          <p:cNvSpPr>
            <a:spLocks noChangeAspect="1" noChangeArrowheads="1"/>
          </p:cNvSpPr>
          <p:nvPr/>
        </p:nvSpPr>
        <p:spPr bwMode="auto">
          <a:xfrm>
            <a:off x="1712913" y="47974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75" name="Oval 13"/>
          <p:cNvSpPr>
            <a:spLocks noChangeAspect="1" noChangeArrowheads="1"/>
          </p:cNvSpPr>
          <p:nvPr/>
        </p:nvSpPr>
        <p:spPr bwMode="auto">
          <a:xfrm>
            <a:off x="1865313" y="4949825"/>
            <a:ext cx="173037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76" name="Oval 14"/>
          <p:cNvSpPr>
            <a:spLocks noChangeAspect="1" noChangeArrowheads="1"/>
          </p:cNvSpPr>
          <p:nvPr/>
        </p:nvSpPr>
        <p:spPr bwMode="auto">
          <a:xfrm>
            <a:off x="13716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77" name="Oval 15"/>
          <p:cNvSpPr>
            <a:spLocks noChangeAspect="1" noChangeArrowheads="1"/>
          </p:cNvSpPr>
          <p:nvPr/>
        </p:nvSpPr>
        <p:spPr bwMode="auto">
          <a:xfrm>
            <a:off x="1676400" y="5181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78" name="Oval 16"/>
          <p:cNvSpPr>
            <a:spLocks noChangeAspect="1" noChangeArrowheads="1"/>
          </p:cNvSpPr>
          <p:nvPr/>
        </p:nvSpPr>
        <p:spPr bwMode="auto">
          <a:xfrm>
            <a:off x="1447800" y="5105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79" name="Oval 17"/>
          <p:cNvSpPr>
            <a:spLocks noChangeAspect="1" noChangeArrowheads="1"/>
          </p:cNvSpPr>
          <p:nvPr/>
        </p:nvSpPr>
        <p:spPr bwMode="auto">
          <a:xfrm>
            <a:off x="2743200" y="3733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80" name="Oval 18"/>
          <p:cNvSpPr>
            <a:spLocks noChangeAspect="1" noChangeArrowheads="1"/>
          </p:cNvSpPr>
          <p:nvPr/>
        </p:nvSpPr>
        <p:spPr bwMode="auto">
          <a:xfrm>
            <a:off x="2667000" y="4343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81" name="Oval 19"/>
          <p:cNvSpPr>
            <a:spLocks noChangeAspect="1" noChangeArrowheads="1"/>
          </p:cNvSpPr>
          <p:nvPr/>
        </p:nvSpPr>
        <p:spPr bwMode="auto">
          <a:xfrm>
            <a:off x="24384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82" name="Oval 20"/>
          <p:cNvSpPr>
            <a:spLocks noChangeAspect="1" noChangeArrowheads="1"/>
          </p:cNvSpPr>
          <p:nvPr/>
        </p:nvSpPr>
        <p:spPr bwMode="auto">
          <a:xfrm>
            <a:off x="2743200" y="4038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83" name="Oval 21"/>
          <p:cNvSpPr>
            <a:spLocks noChangeAspect="1" noChangeArrowheads="1"/>
          </p:cNvSpPr>
          <p:nvPr/>
        </p:nvSpPr>
        <p:spPr bwMode="auto">
          <a:xfrm>
            <a:off x="2209800" y="48006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84" name="Oval 22"/>
          <p:cNvSpPr>
            <a:spLocks noChangeAspect="1" noChangeArrowheads="1"/>
          </p:cNvSpPr>
          <p:nvPr/>
        </p:nvSpPr>
        <p:spPr bwMode="auto">
          <a:xfrm>
            <a:off x="1524000" y="44958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85" name="Oval 23"/>
          <p:cNvSpPr>
            <a:spLocks noChangeAspect="1" noChangeArrowheads="1"/>
          </p:cNvSpPr>
          <p:nvPr/>
        </p:nvSpPr>
        <p:spPr bwMode="auto">
          <a:xfrm>
            <a:off x="3581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86" name="Oval 24"/>
          <p:cNvSpPr>
            <a:spLocks noChangeAspect="1" noChangeArrowheads="1"/>
          </p:cNvSpPr>
          <p:nvPr/>
        </p:nvSpPr>
        <p:spPr bwMode="auto">
          <a:xfrm>
            <a:off x="3429000" y="54864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87" name="Oval 25"/>
          <p:cNvSpPr>
            <a:spLocks noChangeAspect="1" noChangeArrowheads="1"/>
          </p:cNvSpPr>
          <p:nvPr/>
        </p:nvSpPr>
        <p:spPr bwMode="auto">
          <a:xfrm>
            <a:off x="3200400" y="5715000"/>
            <a:ext cx="173038" cy="15875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grpSp>
        <p:nvGrpSpPr>
          <p:cNvPr id="109588" name="Group 26"/>
          <p:cNvGrpSpPr>
            <a:grpSpLocks/>
          </p:cNvGrpSpPr>
          <p:nvPr/>
        </p:nvGrpSpPr>
        <p:grpSpPr bwMode="auto">
          <a:xfrm>
            <a:off x="1654175" y="1362075"/>
            <a:ext cx="555625" cy="1000125"/>
            <a:chOff x="2532" y="1542"/>
            <a:chExt cx="184" cy="332"/>
          </a:xfrm>
        </p:grpSpPr>
        <p:sp>
          <p:nvSpPr>
            <p:cNvPr id="109639" name="AutoShape 27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9640" name="Line 28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41" name="Line 29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42" name="Line 30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43" name="Line 31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44" name="Line 32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9589" name="Group 33"/>
          <p:cNvGrpSpPr>
            <a:grpSpLocks/>
          </p:cNvGrpSpPr>
          <p:nvPr/>
        </p:nvGrpSpPr>
        <p:grpSpPr bwMode="auto">
          <a:xfrm>
            <a:off x="2339975" y="1371600"/>
            <a:ext cx="555625" cy="1000125"/>
            <a:chOff x="2532" y="1542"/>
            <a:chExt cx="184" cy="332"/>
          </a:xfrm>
        </p:grpSpPr>
        <p:sp>
          <p:nvSpPr>
            <p:cNvPr id="109633" name="AutoShape 34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9634" name="Line 35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35" name="Line 36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36" name="Line 37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37" name="Line 38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38" name="Line 39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09590" name="Group 40"/>
          <p:cNvGrpSpPr>
            <a:grpSpLocks/>
          </p:cNvGrpSpPr>
          <p:nvPr/>
        </p:nvGrpSpPr>
        <p:grpSpPr bwMode="auto">
          <a:xfrm>
            <a:off x="3025775" y="1371600"/>
            <a:ext cx="555625" cy="1000125"/>
            <a:chOff x="2532" y="1542"/>
            <a:chExt cx="184" cy="332"/>
          </a:xfrm>
        </p:grpSpPr>
        <p:sp>
          <p:nvSpPr>
            <p:cNvPr id="109627" name="AutoShape 41"/>
            <p:cNvSpPr>
              <a:spLocks noChangeArrowheads="1"/>
            </p:cNvSpPr>
            <p:nvPr/>
          </p:nvSpPr>
          <p:spPr bwMode="auto">
            <a:xfrm>
              <a:off x="2532" y="1542"/>
              <a:ext cx="184" cy="332"/>
            </a:xfrm>
            <a:prstGeom prst="bracketPair">
              <a:avLst>
                <a:gd name="adj" fmla="val 16667"/>
              </a:avLst>
            </a:prstGeom>
            <a:noFill/>
            <a:ln w="19050">
              <a:solidFill>
                <a:srgbClr val="00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09628" name="Line 42"/>
            <p:cNvSpPr>
              <a:spLocks noChangeAspect="1" noChangeShapeType="1"/>
            </p:cNvSpPr>
            <p:nvPr/>
          </p:nvSpPr>
          <p:spPr bwMode="auto">
            <a:xfrm>
              <a:off x="2567" y="1607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29" name="Line 43"/>
            <p:cNvSpPr>
              <a:spLocks noChangeAspect="1" noChangeShapeType="1"/>
            </p:cNvSpPr>
            <p:nvPr/>
          </p:nvSpPr>
          <p:spPr bwMode="auto">
            <a:xfrm>
              <a:off x="2567" y="1655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30" name="Line 44"/>
            <p:cNvSpPr>
              <a:spLocks noChangeAspect="1" noChangeShapeType="1"/>
            </p:cNvSpPr>
            <p:nvPr/>
          </p:nvSpPr>
          <p:spPr bwMode="auto">
            <a:xfrm>
              <a:off x="2568" y="17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31" name="Line 45"/>
            <p:cNvSpPr>
              <a:spLocks noChangeAspect="1" noChangeShapeType="1"/>
            </p:cNvSpPr>
            <p:nvPr/>
          </p:nvSpPr>
          <p:spPr bwMode="auto">
            <a:xfrm>
              <a:off x="2568" y="1751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9632" name="Line 46"/>
            <p:cNvSpPr>
              <a:spLocks noChangeAspect="1" noChangeShapeType="1"/>
            </p:cNvSpPr>
            <p:nvPr/>
          </p:nvSpPr>
          <p:spPr bwMode="auto">
            <a:xfrm>
              <a:off x="2567" y="1803"/>
              <a:ext cx="119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9591" name="Line 47"/>
          <p:cNvSpPr>
            <a:spLocks noChangeShapeType="1"/>
          </p:cNvSpPr>
          <p:nvPr/>
        </p:nvSpPr>
        <p:spPr bwMode="auto">
          <a:xfrm flipV="1">
            <a:off x="5181600" y="1310232"/>
            <a:ext cx="0" cy="287441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2" name="Line 48"/>
          <p:cNvSpPr>
            <a:spLocks noChangeShapeType="1"/>
          </p:cNvSpPr>
          <p:nvPr/>
        </p:nvSpPr>
        <p:spPr bwMode="auto">
          <a:xfrm>
            <a:off x="5181600" y="4184650"/>
            <a:ext cx="3810000" cy="317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3" name="Line 49"/>
          <p:cNvSpPr>
            <a:spLocks noChangeShapeType="1"/>
          </p:cNvSpPr>
          <p:nvPr/>
        </p:nvSpPr>
        <p:spPr bwMode="auto">
          <a:xfrm flipV="1">
            <a:off x="5181600" y="2506663"/>
            <a:ext cx="2819400" cy="1677987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94" name="Oval 50"/>
          <p:cNvSpPr>
            <a:spLocks noChangeAspect="1" noChangeArrowheads="1"/>
          </p:cNvSpPr>
          <p:nvPr/>
        </p:nvSpPr>
        <p:spPr bwMode="auto">
          <a:xfrm>
            <a:off x="6132513" y="2740025"/>
            <a:ext cx="173037" cy="15875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95" name="Oval 58"/>
          <p:cNvSpPr>
            <a:spLocks noChangeAspect="1" noChangeArrowheads="1"/>
          </p:cNvSpPr>
          <p:nvPr/>
        </p:nvSpPr>
        <p:spPr bwMode="auto">
          <a:xfrm>
            <a:off x="7086600" y="1981200"/>
            <a:ext cx="173038" cy="158750"/>
          </a:xfrm>
          <a:prstGeom prst="ellipse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9596" name="Oval 63"/>
          <p:cNvSpPr>
            <a:spLocks noChangeAspect="1" noChangeArrowheads="1"/>
          </p:cNvSpPr>
          <p:nvPr/>
        </p:nvSpPr>
        <p:spPr bwMode="auto">
          <a:xfrm>
            <a:off x="7827963" y="3581400"/>
            <a:ext cx="173037" cy="158750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64672" name="Rectangle 64"/>
          <p:cNvSpPr>
            <a:spLocks noGrp="1" noChangeArrowheads="1"/>
          </p:cNvSpPr>
          <p:nvPr>
            <p:ph type="title"/>
          </p:nvPr>
        </p:nvSpPr>
        <p:spPr>
          <a:xfrm>
            <a:off x="533400" y="274638"/>
            <a:ext cx="8610600" cy="563562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6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Learning the visual vocabulary</a:t>
            </a:r>
          </a:p>
        </p:txBody>
      </p:sp>
      <p:sp>
        <p:nvSpPr>
          <p:cNvPr id="109598" name="Line 65"/>
          <p:cNvSpPr>
            <a:spLocks noChangeShapeType="1"/>
          </p:cNvSpPr>
          <p:nvPr/>
        </p:nvSpPr>
        <p:spPr bwMode="auto">
          <a:xfrm>
            <a:off x="4800600" y="5638800"/>
            <a:ext cx="2057400" cy="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99" name="Line 66"/>
          <p:cNvSpPr>
            <a:spLocks noChangeShapeType="1"/>
          </p:cNvSpPr>
          <p:nvPr/>
        </p:nvSpPr>
        <p:spPr bwMode="auto">
          <a:xfrm flipV="1">
            <a:off x="7162800" y="4419600"/>
            <a:ext cx="0" cy="12192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00" name="Text Box 67"/>
          <p:cNvSpPr txBox="1">
            <a:spLocks noChangeArrowheads="1"/>
          </p:cNvSpPr>
          <p:nvPr/>
        </p:nvSpPr>
        <p:spPr bwMode="auto">
          <a:xfrm>
            <a:off x="6403975" y="5337175"/>
            <a:ext cx="1597025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Clustering</a:t>
            </a:r>
          </a:p>
        </p:txBody>
      </p:sp>
      <p:grpSp>
        <p:nvGrpSpPr>
          <p:cNvPr id="109601" name="Group 68"/>
          <p:cNvGrpSpPr>
            <a:grpSpLocks/>
          </p:cNvGrpSpPr>
          <p:nvPr/>
        </p:nvGrpSpPr>
        <p:grpSpPr bwMode="auto">
          <a:xfrm>
            <a:off x="1654175" y="1362075"/>
            <a:ext cx="2578100" cy="1009650"/>
            <a:chOff x="1042" y="858"/>
            <a:chExt cx="1624" cy="636"/>
          </a:xfrm>
        </p:grpSpPr>
        <p:grpSp>
          <p:nvGrpSpPr>
            <p:cNvPr id="109605" name="Group 69"/>
            <p:cNvGrpSpPr>
              <a:grpSpLocks/>
            </p:cNvGrpSpPr>
            <p:nvPr/>
          </p:nvGrpSpPr>
          <p:grpSpPr bwMode="auto">
            <a:xfrm>
              <a:off x="1042" y="858"/>
              <a:ext cx="350" cy="630"/>
              <a:chOff x="2532" y="1542"/>
              <a:chExt cx="184" cy="332"/>
            </a:xfrm>
          </p:grpSpPr>
          <p:sp>
            <p:nvSpPr>
              <p:cNvPr id="109621" name="AutoShape 70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622" name="Line 71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23" name="Line 72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24" name="Line 73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25" name="Line 74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26" name="Line 75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9606" name="Group 76"/>
            <p:cNvGrpSpPr>
              <a:grpSpLocks/>
            </p:cNvGrpSpPr>
            <p:nvPr/>
          </p:nvGrpSpPr>
          <p:grpSpPr bwMode="auto">
            <a:xfrm>
              <a:off x="1474" y="864"/>
              <a:ext cx="350" cy="630"/>
              <a:chOff x="2532" y="1542"/>
              <a:chExt cx="184" cy="332"/>
            </a:xfrm>
          </p:grpSpPr>
          <p:sp>
            <p:nvSpPr>
              <p:cNvPr id="109615" name="AutoShape 77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616" name="Line 78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17" name="Line 79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18" name="Line 80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19" name="Line 81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20" name="Line 82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09607" name="Group 83"/>
            <p:cNvGrpSpPr>
              <a:grpSpLocks/>
            </p:cNvGrpSpPr>
            <p:nvPr/>
          </p:nvGrpSpPr>
          <p:grpSpPr bwMode="auto">
            <a:xfrm>
              <a:off x="1906" y="864"/>
              <a:ext cx="350" cy="630"/>
              <a:chOff x="2532" y="1542"/>
              <a:chExt cx="184" cy="332"/>
            </a:xfrm>
          </p:grpSpPr>
          <p:sp>
            <p:nvSpPr>
              <p:cNvPr id="109609" name="AutoShape 84"/>
              <p:cNvSpPr>
                <a:spLocks noChangeArrowheads="1"/>
              </p:cNvSpPr>
              <p:nvPr/>
            </p:nvSpPr>
            <p:spPr bwMode="auto">
              <a:xfrm>
                <a:off x="2532" y="1542"/>
                <a:ext cx="184" cy="332"/>
              </a:xfrm>
              <a:prstGeom prst="bracketPair">
                <a:avLst>
                  <a:gd name="adj" fmla="val 16667"/>
                </a:avLst>
              </a:prstGeom>
              <a:noFill/>
              <a:ln w="1905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610" name="Line 85"/>
              <p:cNvSpPr>
                <a:spLocks noChangeAspect="1" noChangeShapeType="1"/>
              </p:cNvSpPr>
              <p:nvPr/>
            </p:nvSpPr>
            <p:spPr bwMode="auto">
              <a:xfrm>
                <a:off x="2567" y="1607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11" name="Line 86"/>
              <p:cNvSpPr>
                <a:spLocks noChangeAspect="1" noChangeShapeType="1"/>
              </p:cNvSpPr>
              <p:nvPr/>
            </p:nvSpPr>
            <p:spPr bwMode="auto">
              <a:xfrm>
                <a:off x="2567" y="1655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12" name="Line 87"/>
              <p:cNvSpPr>
                <a:spLocks noChangeAspect="1" noChangeShapeType="1"/>
              </p:cNvSpPr>
              <p:nvPr/>
            </p:nvSpPr>
            <p:spPr bwMode="auto">
              <a:xfrm>
                <a:off x="2568" y="17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13" name="Line 88"/>
              <p:cNvSpPr>
                <a:spLocks noChangeAspect="1" noChangeShapeType="1"/>
              </p:cNvSpPr>
              <p:nvPr/>
            </p:nvSpPr>
            <p:spPr bwMode="auto">
              <a:xfrm>
                <a:off x="2568" y="1751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9614" name="Line 89"/>
              <p:cNvSpPr>
                <a:spLocks noChangeAspect="1" noChangeShapeType="1"/>
              </p:cNvSpPr>
              <p:nvPr/>
            </p:nvSpPr>
            <p:spPr bwMode="auto">
              <a:xfrm>
                <a:off x="2567" y="1803"/>
                <a:ext cx="119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09608" name="Text Box 90"/>
            <p:cNvSpPr txBox="1">
              <a:spLocks noChangeArrowheads="1"/>
            </p:cNvSpPr>
            <p:nvPr/>
          </p:nvSpPr>
          <p:spPr bwMode="auto">
            <a:xfrm>
              <a:off x="2294" y="922"/>
              <a:ext cx="37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99"/>
                  </a:solidFill>
                </a:rPr>
                <a:t>…</a:t>
              </a:r>
            </a:p>
          </p:txBody>
        </p:sp>
      </p:grpSp>
      <p:sp>
        <p:nvSpPr>
          <p:cNvPr id="109602" name="Line 91"/>
          <p:cNvSpPr>
            <a:spLocks noChangeShapeType="1"/>
          </p:cNvSpPr>
          <p:nvPr/>
        </p:nvSpPr>
        <p:spPr bwMode="auto">
          <a:xfrm>
            <a:off x="2286000" y="2514600"/>
            <a:ext cx="0" cy="990600"/>
          </a:xfrm>
          <a:prstGeom prst="line">
            <a:avLst/>
          </a:prstGeom>
          <a:noFill/>
          <a:ln w="152400">
            <a:solidFill>
              <a:srgbClr val="FF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603" name="Text Box 92"/>
          <p:cNvSpPr txBox="1">
            <a:spLocks noChangeArrowheads="1"/>
          </p:cNvSpPr>
          <p:nvPr/>
        </p:nvSpPr>
        <p:spPr bwMode="auto">
          <a:xfrm>
            <a:off x="6796088" y="6500813"/>
            <a:ext cx="2271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000000"/>
                </a:solidFill>
              </a:rPr>
              <a:t>Slide credit: Josef Sivic</a:t>
            </a:r>
          </a:p>
        </p:txBody>
      </p:sp>
      <p:sp>
        <p:nvSpPr>
          <p:cNvPr id="109604" name="Text Box 93"/>
          <p:cNvSpPr txBox="1">
            <a:spLocks noChangeArrowheads="1"/>
          </p:cNvSpPr>
          <p:nvPr/>
        </p:nvSpPr>
        <p:spPr bwMode="auto">
          <a:xfrm>
            <a:off x="6053190" y="1310233"/>
            <a:ext cx="2614613" cy="495300"/>
          </a:xfrm>
          <a:prstGeom prst="rect">
            <a:avLst/>
          </a:prstGeom>
          <a:solidFill>
            <a:schemeClr val="bg1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Visual vocabulary</a:t>
            </a:r>
          </a:p>
        </p:txBody>
      </p:sp>
    </p:spTree>
    <p:extLst>
      <p:ext uri="{BB962C8B-B14F-4D97-AF65-F5344CB8AC3E}">
        <p14:creationId xmlns:p14="http://schemas.microsoft.com/office/powerpoint/2010/main" val="296263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Clustering and vector quantization</a:t>
            </a:r>
          </a:p>
        </p:txBody>
      </p:sp>
      <p:sp>
        <p:nvSpPr>
          <p:cNvPr id="96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5181600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</a:pPr>
            <a:r>
              <a:rPr lang="en-US" altLang="en-US" dirty="0" smtClean="0"/>
              <a:t>Clustering is a common method for learning a visual vocabulary or codebook</a:t>
            </a:r>
          </a:p>
          <a:p>
            <a:pPr lvl="1"/>
            <a:r>
              <a:rPr lang="en-US" altLang="en-US" dirty="0" smtClean="0"/>
              <a:t>Unsupervised learning process</a:t>
            </a:r>
          </a:p>
          <a:p>
            <a:pPr lvl="1"/>
            <a:r>
              <a:rPr lang="en-US" altLang="en-US" dirty="0" smtClean="0"/>
              <a:t>Each cluster center produced by k-means becomes a </a:t>
            </a:r>
            <a:r>
              <a:rPr lang="en-US" altLang="en-US" dirty="0" err="1" smtClean="0"/>
              <a:t>codevector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Codebook can be learned on separate training set</a:t>
            </a:r>
          </a:p>
          <a:p>
            <a:pPr lvl="1"/>
            <a:r>
              <a:rPr lang="en-US" altLang="en-US" dirty="0" smtClean="0"/>
              <a:t>Provided the training set is sufficiently representative, the codebook will be “universal”</a:t>
            </a:r>
            <a:br>
              <a:rPr lang="en-US" altLang="en-US" dirty="0" smtClean="0"/>
            </a:br>
            <a:endParaRPr lang="en-US" altLang="en-US" dirty="0" smtClean="0"/>
          </a:p>
          <a:p>
            <a:pPr>
              <a:buFontTx/>
              <a:buChar char="•"/>
            </a:pPr>
            <a:r>
              <a:rPr lang="en-US" altLang="en-US" dirty="0" smtClean="0"/>
              <a:t>The codebook is used for quantizing features</a:t>
            </a:r>
          </a:p>
          <a:p>
            <a:pPr lvl="1"/>
            <a:r>
              <a:rPr lang="en-US" altLang="en-US" dirty="0" smtClean="0"/>
              <a:t>A </a:t>
            </a:r>
            <a:r>
              <a:rPr lang="en-US" altLang="en-US" i="1" dirty="0" smtClean="0"/>
              <a:t>vector </a:t>
            </a:r>
            <a:r>
              <a:rPr lang="en-US" altLang="en-US" i="1" dirty="0" err="1" smtClean="0"/>
              <a:t>quantizer</a:t>
            </a:r>
            <a:r>
              <a:rPr lang="en-US" altLang="en-US" dirty="0" smtClean="0"/>
              <a:t> takes a feature vector and maps it to the index of the nearest </a:t>
            </a:r>
            <a:r>
              <a:rPr lang="en-US" altLang="en-US" dirty="0" err="1" smtClean="0"/>
              <a:t>codevector</a:t>
            </a:r>
            <a:r>
              <a:rPr lang="en-US" altLang="en-US" dirty="0" smtClean="0"/>
              <a:t> in a codebook</a:t>
            </a:r>
          </a:p>
          <a:p>
            <a:pPr lvl="1"/>
            <a:r>
              <a:rPr lang="en-US" altLang="en-US" dirty="0" smtClean="0"/>
              <a:t>Codebook = visual vocabulary</a:t>
            </a:r>
          </a:p>
          <a:p>
            <a:pPr lvl="1"/>
            <a:r>
              <a:rPr lang="en-US" altLang="en-US" dirty="0" err="1" smtClean="0"/>
              <a:t>Codevector</a:t>
            </a:r>
            <a:r>
              <a:rPr lang="en-US" altLang="en-US" dirty="0" smtClean="0"/>
              <a:t> = visual word</a:t>
            </a:r>
            <a:br>
              <a:rPr lang="en-US" altLang="en-US" dirty="0" smtClean="0"/>
            </a:b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637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0515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Example codebook</a:t>
            </a:r>
          </a:p>
        </p:txBody>
      </p:sp>
      <p:pic>
        <p:nvPicPr>
          <p:cNvPr id="112644" name="Picture 10" descr="AgarwalRoth_CB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318138"/>
            <a:ext cx="3379788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Line 11"/>
          <p:cNvSpPr>
            <a:spLocks noChangeShapeType="1"/>
          </p:cNvSpPr>
          <p:nvPr/>
        </p:nvSpPr>
        <p:spPr bwMode="auto">
          <a:xfrm>
            <a:off x="4495800" y="1893888"/>
            <a:ext cx="533400" cy="0"/>
          </a:xfrm>
          <a:prstGeom prst="line">
            <a:avLst/>
          </a:prstGeom>
          <a:noFill/>
          <a:ln w="9525">
            <a:solidFill>
              <a:schemeClr val="bg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112646" name="Group 12"/>
          <p:cNvGrpSpPr>
            <a:grpSpLocks/>
          </p:cNvGrpSpPr>
          <p:nvPr/>
        </p:nvGrpSpPr>
        <p:grpSpPr bwMode="auto">
          <a:xfrm>
            <a:off x="971550" y="1543563"/>
            <a:ext cx="3379788" cy="1338263"/>
            <a:chOff x="431" y="2886"/>
            <a:chExt cx="2310" cy="915"/>
          </a:xfrm>
        </p:grpSpPr>
        <p:pic>
          <p:nvPicPr>
            <p:cNvPr id="112663" name="Picture 13" descr="car5-090-000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9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4" name="Picture 14" descr="car6-090-000"/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1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5" name="Picture 15" descr="car7-090-000"/>
            <p:cNvPicPr>
              <a:picLocks noChangeAspect="1" noChangeArrowheads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6" name="Picture 16" descr="car9-090-000"/>
            <p:cNvPicPr>
              <a:picLocks noChangeAspect="1" noChangeArrowheads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7" name="Picture 17" descr="car11-090-000"/>
            <p:cNvPicPr>
              <a:picLocks noChangeAspect="1" noChangeArrowheads="1"/>
            </p:cNvPicPr>
            <p:nvPr/>
          </p:nvPicPr>
          <p:blipFill>
            <a:blip r:embed="rId8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8" name="Picture 18" descr="car12-090-000"/>
            <p:cNvPicPr>
              <a:picLocks noChangeAspect="1" noChangeArrowheads="1"/>
            </p:cNvPicPr>
            <p:nvPr/>
          </p:nvPicPr>
          <p:blipFill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69" name="Picture 19" descr="car14-090-000"/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0" name="Picture 20" descr="car1-090-000"/>
            <p:cNvPicPr>
              <a:picLocks noChangeAspect="1" noChangeArrowheads="1"/>
            </p:cNvPicPr>
            <p:nvPr/>
          </p:nvPicPr>
          <p:blipFill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1" name="Picture 21" descr="car2-090-000"/>
            <p:cNvPicPr>
              <a:picLocks noChangeAspect="1" noChangeArrowheads="1"/>
            </p:cNvPicPr>
            <p:nvPr/>
          </p:nvPicPr>
          <p:blipFill>
            <a:blip r:embed="rId1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" y="2886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672" name="Picture 22" descr="car3-090-000"/>
            <p:cNvPicPr>
              <a:picLocks noChangeAspect="1" noChangeArrowheads="1"/>
            </p:cNvPicPr>
            <p:nvPr/>
          </p:nvPicPr>
          <p:blipFill>
            <a:blip r:embed="rId1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3348"/>
              <a:ext cx="453" cy="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647" name="Group 4"/>
          <p:cNvGrpSpPr>
            <a:grpSpLocks/>
          </p:cNvGrpSpPr>
          <p:nvPr/>
        </p:nvGrpSpPr>
        <p:grpSpPr bwMode="auto">
          <a:xfrm>
            <a:off x="1905000" y="3451738"/>
            <a:ext cx="5688013" cy="3240088"/>
            <a:chOff x="1247" y="754"/>
            <a:chExt cx="3583" cy="2041"/>
          </a:xfrm>
        </p:grpSpPr>
        <p:grpSp>
          <p:nvGrpSpPr>
            <p:cNvPr id="112650" name="Group 5"/>
            <p:cNvGrpSpPr>
              <a:grpSpLocks/>
            </p:cNvGrpSpPr>
            <p:nvPr/>
          </p:nvGrpSpPr>
          <p:grpSpPr bwMode="auto">
            <a:xfrm>
              <a:off x="1280" y="808"/>
              <a:ext cx="3550" cy="1761"/>
              <a:chOff x="2698" y="817"/>
              <a:chExt cx="2992" cy="1487"/>
            </a:xfrm>
          </p:grpSpPr>
          <p:pic>
            <p:nvPicPr>
              <p:cNvPr id="112653" name="Picture 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41" b="11539"/>
              <a:stretch>
                <a:fillRect/>
              </a:stretch>
            </p:blipFill>
            <p:spPr bwMode="auto">
              <a:xfrm>
                <a:off x="2698" y="1567"/>
                <a:ext cx="2055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4" name="Picture 7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483"/>
              <a:stretch>
                <a:fillRect/>
              </a:stretch>
            </p:blipFill>
            <p:spPr bwMode="auto">
              <a:xfrm>
                <a:off x="2698" y="1258"/>
                <a:ext cx="1588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5" name="Picture 8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29" b="8824"/>
              <a:stretch>
                <a:fillRect/>
              </a:stretch>
            </p:blipFill>
            <p:spPr bwMode="auto">
              <a:xfrm>
                <a:off x="2706" y="1412"/>
                <a:ext cx="1245" cy="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6" name="Picture 9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370" b="12372"/>
              <a:stretch>
                <a:fillRect/>
              </a:stretch>
            </p:blipFill>
            <p:spPr bwMode="auto">
              <a:xfrm>
                <a:off x="2706" y="2012"/>
                <a:ext cx="932" cy="1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7" name="Picture 10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5" t="6061" b="15152"/>
              <a:stretch>
                <a:fillRect/>
              </a:stretch>
            </p:blipFill>
            <p:spPr bwMode="auto">
              <a:xfrm>
                <a:off x="2712" y="2148"/>
                <a:ext cx="1881" cy="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8" name="Picture 11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692" b="13846"/>
              <a:stretch>
                <a:fillRect/>
              </a:stretch>
            </p:blipFill>
            <p:spPr bwMode="auto">
              <a:xfrm>
                <a:off x="2702" y="1705"/>
                <a:ext cx="1567" cy="1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59" name="Picture 12"/>
              <p:cNvPicPr>
                <a:picLocks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26"/>
              <a:stretch>
                <a:fillRect/>
              </a:stretch>
            </p:blipFill>
            <p:spPr bwMode="auto">
              <a:xfrm>
                <a:off x="2705" y="1854"/>
                <a:ext cx="1077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60" name="Picture 13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2" b="7018"/>
              <a:stretch>
                <a:fillRect/>
              </a:stretch>
            </p:blipFill>
            <p:spPr bwMode="auto">
              <a:xfrm>
                <a:off x="2722" y="817"/>
                <a:ext cx="2968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61" name="Picture 14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7" y="971"/>
                <a:ext cx="2962" cy="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  <p:pic>
            <p:nvPicPr>
              <p:cNvPr id="112662" name="Picture 15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4" y="1116"/>
                <a:ext cx="2969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</p:pic>
        </p:grpSp>
        <p:sp>
          <p:nvSpPr>
            <p:cNvPr id="112651" name="Rectangle 16"/>
            <p:cNvSpPr>
              <a:spLocks noChangeArrowheads="1"/>
            </p:cNvSpPr>
            <p:nvPr/>
          </p:nvSpPr>
          <p:spPr bwMode="auto">
            <a:xfrm>
              <a:off x="1247" y="754"/>
              <a:ext cx="304" cy="2041"/>
            </a:xfrm>
            <a:prstGeom prst="rect">
              <a:avLst/>
            </a:prstGeom>
            <a:noFill/>
            <a:ln w="254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de-CH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12652" name="Text Box 17"/>
            <p:cNvSpPr txBox="1">
              <a:spLocks noChangeArrowheads="1"/>
            </p:cNvSpPr>
            <p:nvPr/>
          </p:nvSpPr>
          <p:spPr bwMode="auto">
            <a:xfrm>
              <a:off x="1287" y="2519"/>
              <a:ext cx="21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en-US" sz="1800" b="1">
                  <a:solidFill>
                    <a:srgbClr val="808080"/>
                  </a:solidFill>
                  <a:latin typeface="ETH Light"/>
                </a:rPr>
                <a:t>…</a:t>
              </a:r>
              <a:endParaRPr lang="de-CH" altLang="en-US" sz="1800" b="1">
                <a:solidFill>
                  <a:srgbClr val="808080"/>
                </a:solidFill>
                <a:latin typeface="ETH Light"/>
              </a:endParaRPr>
            </a:p>
          </p:txBody>
        </p:sp>
      </p:grpSp>
      <p:sp>
        <p:nvSpPr>
          <p:cNvPr id="112648" name="Text Box 4"/>
          <p:cNvSpPr txBox="1">
            <a:spLocks noChangeArrowheads="1"/>
          </p:cNvSpPr>
          <p:nvPr/>
        </p:nvSpPr>
        <p:spPr bwMode="auto">
          <a:xfrm>
            <a:off x="7748588" y="6534150"/>
            <a:ext cx="13192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Source: B. Leibe</a:t>
            </a:r>
          </a:p>
        </p:txBody>
      </p:sp>
      <p:sp>
        <p:nvSpPr>
          <p:cNvPr id="112649" name="Text Box 146"/>
          <p:cNvSpPr txBox="1">
            <a:spLocks noChangeArrowheads="1"/>
          </p:cNvSpPr>
          <p:nvPr/>
        </p:nvSpPr>
        <p:spPr bwMode="auto">
          <a:xfrm>
            <a:off x="3190875" y="6096000"/>
            <a:ext cx="2752725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buClr>
                <a:srgbClr val="FFFFFF"/>
              </a:buClr>
              <a:buSzPct val="50000"/>
              <a:buFont typeface="Wingdings" pitchFamily="2" charset="2"/>
              <a:buNone/>
            </a:pPr>
            <a:r>
              <a:rPr kumimoji="1" lang="en-US" altLang="en-US" sz="1600" b="1">
                <a:solidFill>
                  <a:srgbClr val="808080"/>
                </a:solidFill>
              </a:rPr>
              <a:t>Appearance codebook</a:t>
            </a:r>
            <a:endParaRPr lang="en-US" alt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0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Another codebook</a:t>
            </a:r>
          </a:p>
        </p:txBody>
      </p:sp>
      <p:grpSp>
        <p:nvGrpSpPr>
          <p:cNvPr id="113667" name="Group 145"/>
          <p:cNvGrpSpPr>
            <a:grpSpLocks/>
          </p:cNvGrpSpPr>
          <p:nvPr/>
        </p:nvGrpSpPr>
        <p:grpSpPr bwMode="auto">
          <a:xfrm>
            <a:off x="4002088" y="2054225"/>
            <a:ext cx="5018087" cy="3551238"/>
            <a:chOff x="3538" y="622"/>
            <a:chExt cx="2200" cy="1557"/>
          </a:xfrm>
        </p:grpSpPr>
        <p:sp>
          <p:nvSpPr>
            <p:cNvPr id="113678" name="Text Box 146"/>
            <p:cNvSpPr txBox="1">
              <a:spLocks noChangeArrowheads="1"/>
            </p:cNvSpPr>
            <p:nvPr/>
          </p:nvSpPr>
          <p:spPr bwMode="auto">
            <a:xfrm>
              <a:off x="3856" y="1967"/>
              <a:ext cx="144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>
                <a:buClr>
                  <a:srgbClr val="FFFFFF"/>
                </a:buClr>
                <a:buSzPct val="50000"/>
                <a:buFont typeface="Wingdings" pitchFamily="2" charset="2"/>
                <a:buNone/>
              </a:pPr>
              <a:r>
                <a:rPr kumimoji="1" lang="en-US" altLang="en-US" sz="1600" b="1">
                  <a:solidFill>
                    <a:srgbClr val="808080"/>
                  </a:solidFill>
                </a:rPr>
                <a:t>Appearance codebook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grpSp>
          <p:nvGrpSpPr>
            <p:cNvPr id="113679" name="Group 147"/>
            <p:cNvGrpSpPr>
              <a:grpSpLocks/>
            </p:cNvGrpSpPr>
            <p:nvPr/>
          </p:nvGrpSpPr>
          <p:grpSpPr bwMode="auto">
            <a:xfrm>
              <a:off x="3538" y="622"/>
              <a:ext cx="2200" cy="1475"/>
              <a:chOff x="3288" y="640"/>
              <a:chExt cx="2200" cy="1475"/>
            </a:xfrm>
          </p:grpSpPr>
          <p:grpSp>
            <p:nvGrpSpPr>
              <p:cNvPr id="113680" name="Group 148"/>
              <p:cNvGrpSpPr>
                <a:grpSpLocks/>
              </p:cNvGrpSpPr>
              <p:nvPr/>
            </p:nvGrpSpPr>
            <p:grpSpPr bwMode="auto">
              <a:xfrm>
                <a:off x="3347" y="1088"/>
                <a:ext cx="194" cy="102"/>
                <a:chOff x="3347" y="1088"/>
                <a:chExt cx="194" cy="102"/>
              </a:xfrm>
            </p:grpSpPr>
            <p:pic>
              <p:nvPicPr>
                <p:cNvPr id="113823" name="Picture 149" descr="images78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47" y="1088"/>
                  <a:ext cx="102" cy="1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13824" name="Line 150"/>
                <p:cNvSpPr>
                  <a:spLocks noChangeShapeType="1"/>
                </p:cNvSpPr>
                <p:nvPr/>
              </p:nvSpPr>
              <p:spPr bwMode="auto">
                <a:xfrm flipH="1">
                  <a:off x="3449" y="1143"/>
                  <a:ext cx="92" cy="0"/>
                </a:xfrm>
                <a:prstGeom prst="line">
                  <a:avLst/>
                </a:prstGeom>
                <a:noFill/>
                <a:ln w="12700" cap="sq">
                  <a:solidFill>
                    <a:schemeClr val="bg2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13681" name="Group 151"/>
              <p:cNvGrpSpPr>
                <a:grpSpLocks/>
              </p:cNvGrpSpPr>
              <p:nvPr/>
            </p:nvGrpSpPr>
            <p:grpSpPr bwMode="auto">
              <a:xfrm>
                <a:off x="3288" y="640"/>
                <a:ext cx="2200" cy="1475"/>
                <a:chOff x="3288" y="640"/>
                <a:chExt cx="2200" cy="1475"/>
              </a:xfrm>
            </p:grpSpPr>
            <p:sp>
              <p:nvSpPr>
                <p:cNvPr id="113682" name="Rectangle 152"/>
                <p:cNvSpPr>
                  <a:spLocks noChangeArrowheads="1"/>
                </p:cNvSpPr>
                <p:nvPr/>
              </p:nvSpPr>
              <p:spPr bwMode="auto">
                <a:xfrm>
                  <a:off x="3295" y="684"/>
                  <a:ext cx="207" cy="1388"/>
                </a:xfrm>
                <a:prstGeom prst="rect">
                  <a:avLst/>
                </a:prstGeom>
                <a:noFill/>
                <a:ln w="254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</a:pPr>
                  <a:endParaRPr lang="de-CH" alt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3683" name="Text Box 153"/>
                <p:cNvSpPr txBox="1">
                  <a:spLocks noChangeArrowheads="1"/>
                </p:cNvSpPr>
                <p:nvPr/>
              </p:nvSpPr>
              <p:spPr bwMode="auto">
                <a:xfrm>
                  <a:off x="3288" y="1884"/>
                  <a:ext cx="214" cy="2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sq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defRPr sz="2800">
                      <a:solidFill>
                        <a:schemeClr val="tx1"/>
                      </a:solidFill>
                      <a:latin typeface="Arial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Arial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–"/>
                    <a:defRPr>
                      <a:solidFill>
                        <a:schemeClr val="tx1"/>
                      </a:solidFill>
                      <a:latin typeface="Arial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»"/>
                    <a:defRPr sz="1600">
                      <a:solidFill>
                        <a:schemeClr val="tx1"/>
                      </a:solidFill>
                      <a:latin typeface="Arial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1400">
                      <a:solidFill>
                        <a:schemeClr val="tx1"/>
                      </a:solidFill>
                      <a:latin typeface="Arial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</a:pPr>
                  <a:r>
                    <a:rPr lang="en-US" altLang="en-US" sz="1800" b="1">
                      <a:solidFill>
                        <a:srgbClr val="808080"/>
                      </a:solidFill>
                      <a:latin typeface="ETH Light"/>
                    </a:rPr>
                    <a:t>…</a:t>
                  </a:r>
                  <a:endParaRPr lang="de-CH" altLang="en-US" sz="1800" b="1">
                    <a:solidFill>
                      <a:srgbClr val="808080"/>
                    </a:solidFill>
                    <a:latin typeface="ETH Light"/>
                  </a:endParaRPr>
                </a:p>
              </p:txBody>
            </p:sp>
            <p:grpSp>
              <p:nvGrpSpPr>
                <p:cNvPr id="113684" name="Group 154"/>
                <p:cNvGrpSpPr>
                  <a:grpSpLocks/>
                </p:cNvGrpSpPr>
                <p:nvPr/>
              </p:nvGrpSpPr>
              <p:grpSpPr bwMode="auto">
                <a:xfrm>
                  <a:off x="3346" y="1211"/>
                  <a:ext cx="1381" cy="102"/>
                  <a:chOff x="1324" y="1484"/>
                  <a:chExt cx="2025" cy="150"/>
                </a:xfrm>
              </p:grpSpPr>
              <p:pic>
                <p:nvPicPr>
                  <p:cNvPr id="113810" name="Picture 155" descr="images068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24" y="1484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13811" name="Group 156"/>
                  <p:cNvGrpSpPr>
                    <a:grpSpLocks/>
                  </p:cNvGrpSpPr>
                  <p:nvPr/>
                </p:nvGrpSpPr>
                <p:grpSpPr bwMode="auto">
                  <a:xfrm>
                    <a:off x="1633" y="1484"/>
                    <a:ext cx="1716" cy="150"/>
                    <a:chOff x="-106" y="-823"/>
                    <a:chExt cx="1716" cy="150"/>
                  </a:xfrm>
                </p:grpSpPr>
                <p:pic>
                  <p:nvPicPr>
                    <p:cNvPr id="113813" name="Picture 157" descr="images_FVinCC068_0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4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14" name="Picture 158" descr="images_FVinCC068_0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106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15" name="Picture 159" descr="images_FVinCC068_0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0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16" name="Picture 160" descr="images_FVinCC068_0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3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17" name="Picture 161" descr="images_FVinCC068_0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89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18" name="Picture 162" descr="images_FVinCC068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3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19" name="Picture 163" descr="images_FVinCC068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4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20" name="Picture 164" descr="images_FVinCC068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8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21" name="Picture 165" descr="images_FVinCC068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83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22" name="Picture 166" descr="images_FVinCC068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460" y="-823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113812" name="Line 1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1563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85" name="Group 168"/>
                <p:cNvGrpSpPr>
                  <a:grpSpLocks/>
                </p:cNvGrpSpPr>
                <p:nvPr/>
              </p:nvGrpSpPr>
              <p:grpSpPr bwMode="auto">
                <a:xfrm>
                  <a:off x="3348" y="1335"/>
                  <a:ext cx="1021" cy="102"/>
                  <a:chOff x="1324" y="1666"/>
                  <a:chExt cx="1503" cy="150"/>
                </a:xfrm>
              </p:grpSpPr>
              <p:pic>
                <p:nvPicPr>
                  <p:cNvPr id="113800" name="Picture 169" descr="images587"/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24" y="1666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13801" name="Group 170"/>
                  <p:cNvGrpSpPr>
                    <a:grpSpLocks/>
                  </p:cNvGrpSpPr>
                  <p:nvPr/>
                </p:nvGrpSpPr>
                <p:grpSpPr bwMode="auto">
                  <a:xfrm>
                    <a:off x="1633" y="1666"/>
                    <a:ext cx="1194" cy="150"/>
                    <a:chOff x="4680" y="-186"/>
                    <a:chExt cx="1194" cy="150"/>
                  </a:xfrm>
                </p:grpSpPr>
                <p:pic>
                  <p:nvPicPr>
                    <p:cNvPr id="113803" name="Picture 171" descr="images_FVinCC587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680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04" name="Picture 172" descr="images_FVinCC587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53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05" name="Picture 173" descr="images_FVinCC587_0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027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06" name="Picture 174" descr="images_FVinCC587_0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204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07" name="Picture 175" descr="images_FVinCC587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378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08" name="Picture 176" descr="images_FVinCC587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553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809" name="Picture 177" descr="images_FVinCC587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724" y="-1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113802" name="Line 17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1743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86" name="Group 179"/>
                <p:cNvGrpSpPr>
                  <a:grpSpLocks/>
                </p:cNvGrpSpPr>
                <p:nvPr/>
              </p:nvGrpSpPr>
              <p:grpSpPr bwMode="auto">
                <a:xfrm>
                  <a:off x="3346" y="1454"/>
                  <a:ext cx="788" cy="102"/>
                  <a:chOff x="1324" y="1841"/>
                  <a:chExt cx="1157" cy="150"/>
                </a:xfrm>
              </p:grpSpPr>
              <p:pic>
                <p:nvPicPr>
                  <p:cNvPr id="113792" name="Picture 180" descr="images511"/>
                  <p:cNvPicPr>
                    <a:picLocks noChangeAspect="1" noChangeArrowheads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24" y="1841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grpSp>
                <p:nvGrpSpPr>
                  <p:cNvPr id="113793" name="Group 181"/>
                  <p:cNvGrpSpPr>
                    <a:grpSpLocks/>
                  </p:cNvGrpSpPr>
                  <p:nvPr/>
                </p:nvGrpSpPr>
                <p:grpSpPr bwMode="auto">
                  <a:xfrm>
                    <a:off x="1633" y="1841"/>
                    <a:ext cx="848" cy="150"/>
                    <a:chOff x="2281" y="-786"/>
                    <a:chExt cx="848" cy="150"/>
                  </a:xfrm>
                </p:grpSpPr>
                <p:pic>
                  <p:nvPicPr>
                    <p:cNvPr id="113795" name="Picture 182" descr="images_FVinCC511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281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96" name="Picture 183" descr="images_FVinCC511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454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97" name="Picture 184" descr="images_FVinCC511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627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98" name="Picture 185" descr="images_FVinCC511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803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99" name="Picture 186" descr="images_FVinCC511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979" y="-786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113794" name="Line 18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1919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87" name="Group 188"/>
                <p:cNvGrpSpPr>
                  <a:grpSpLocks/>
                </p:cNvGrpSpPr>
                <p:nvPr/>
              </p:nvGrpSpPr>
              <p:grpSpPr bwMode="auto">
                <a:xfrm>
                  <a:off x="3346" y="1570"/>
                  <a:ext cx="906" cy="102"/>
                  <a:chOff x="1324" y="2011"/>
                  <a:chExt cx="1333" cy="150"/>
                </a:xfrm>
              </p:grpSpPr>
              <p:grpSp>
                <p:nvGrpSpPr>
                  <p:cNvPr id="113783" name="Group 189"/>
                  <p:cNvGrpSpPr>
                    <a:grpSpLocks/>
                  </p:cNvGrpSpPr>
                  <p:nvPr/>
                </p:nvGrpSpPr>
                <p:grpSpPr bwMode="auto">
                  <a:xfrm>
                    <a:off x="1633" y="2011"/>
                    <a:ext cx="1024" cy="150"/>
                    <a:chOff x="586" y="-318"/>
                    <a:chExt cx="1024" cy="150"/>
                  </a:xfrm>
                </p:grpSpPr>
                <p:pic>
                  <p:nvPicPr>
                    <p:cNvPr id="113786" name="Picture 190" descr="images_FVinCC192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86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87" name="Picture 191" descr="images_FVinCC192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62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88" name="Picture 192" descr="images_FVinCC192_0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34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89" name="Picture 193" descr="images_FVinCC192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08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90" name="Picture 194" descr="images_FVinCC192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283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91" name="Picture 195" descr="images_FVinCC192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460" y="-31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113784" name="Picture 196" descr="images192"/>
                  <p:cNvPicPr>
                    <a:picLocks noChangeAspect="1" noChangeArrowheads="1"/>
                  </p:cNvPicPr>
                  <p:nvPr/>
                </p:nvPicPr>
                <p:blipFill>
                  <a:blip r:embed="rId3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24" y="2011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3785" name="Line 1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2092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88" name="Group 198"/>
                <p:cNvGrpSpPr>
                  <a:grpSpLocks/>
                </p:cNvGrpSpPr>
                <p:nvPr/>
              </p:nvGrpSpPr>
              <p:grpSpPr bwMode="auto">
                <a:xfrm>
                  <a:off x="3350" y="1693"/>
                  <a:ext cx="430" cy="102"/>
                  <a:chOff x="1324" y="2193"/>
                  <a:chExt cx="630" cy="150"/>
                </a:xfrm>
              </p:grpSpPr>
              <p:grpSp>
                <p:nvGrpSpPr>
                  <p:cNvPr id="113778" name="Group 199"/>
                  <p:cNvGrpSpPr>
                    <a:grpSpLocks/>
                  </p:cNvGrpSpPr>
                  <p:nvPr/>
                </p:nvGrpSpPr>
                <p:grpSpPr bwMode="auto">
                  <a:xfrm>
                    <a:off x="1633" y="2193"/>
                    <a:ext cx="321" cy="150"/>
                    <a:chOff x="4351" y="-324"/>
                    <a:chExt cx="321" cy="150"/>
                  </a:xfrm>
                </p:grpSpPr>
                <p:pic>
                  <p:nvPicPr>
                    <p:cNvPr id="113781" name="Picture 200" descr="images_FVinCC204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51" y="-324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82" name="Picture 201" descr="images_FVinCC204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22" y="-324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113779" name="Picture 202" descr="images204"/>
                  <p:cNvPicPr>
                    <a:picLocks noChangeAspect="1" noChangeArrowheads="1"/>
                  </p:cNvPicPr>
                  <p:nvPr/>
                </p:nvPicPr>
                <p:blipFill>
                  <a:blip r:embed="rId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24" y="2193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3780" name="Line 20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2269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89" name="Group 204"/>
                <p:cNvGrpSpPr>
                  <a:grpSpLocks/>
                </p:cNvGrpSpPr>
                <p:nvPr/>
              </p:nvGrpSpPr>
              <p:grpSpPr bwMode="auto">
                <a:xfrm>
                  <a:off x="3349" y="1810"/>
                  <a:ext cx="665" cy="102"/>
                  <a:chOff x="1324" y="2364"/>
                  <a:chExt cx="978" cy="150"/>
                </a:xfrm>
              </p:grpSpPr>
              <p:grpSp>
                <p:nvGrpSpPr>
                  <p:cNvPr id="113771" name="Group 205"/>
                  <p:cNvGrpSpPr>
                    <a:grpSpLocks/>
                  </p:cNvGrpSpPr>
                  <p:nvPr/>
                </p:nvGrpSpPr>
                <p:grpSpPr bwMode="auto">
                  <a:xfrm>
                    <a:off x="1633" y="2364"/>
                    <a:ext cx="669" cy="150"/>
                    <a:chOff x="487" y="108"/>
                    <a:chExt cx="669" cy="150"/>
                  </a:xfrm>
                </p:grpSpPr>
                <p:pic>
                  <p:nvPicPr>
                    <p:cNvPr id="113774" name="Picture 206" descr="images_FVinCC690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7" y="10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75" name="Picture 207" descr="images_FVinCC690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62" y="10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76" name="Picture 208" descr="images_FVinCC690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6" y="10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77" name="Picture 209" descr="images_FVinCC690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06" y="108"/>
                      <a:ext cx="150" cy="1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113772" name="Picture 210" descr="images690"/>
                  <p:cNvPicPr>
                    <a:picLocks noChangeAspect="1" noChangeArrowheads="1"/>
                  </p:cNvPicPr>
                  <p:nvPr/>
                </p:nvPicPr>
                <p:blipFill>
                  <a:blip r:embed="rId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24" y="2364"/>
                    <a:ext cx="150" cy="1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3773" name="Line 21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474" y="2445"/>
                    <a:ext cx="136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3690" name="Group 212"/>
                <p:cNvGrpSpPr>
                  <a:grpSpLocks/>
                </p:cNvGrpSpPr>
                <p:nvPr/>
              </p:nvGrpSpPr>
              <p:grpSpPr bwMode="auto">
                <a:xfrm>
                  <a:off x="3347" y="867"/>
                  <a:ext cx="2141" cy="231"/>
                  <a:chOff x="3347" y="867"/>
                  <a:chExt cx="2141" cy="231"/>
                </a:xfrm>
              </p:grpSpPr>
              <p:pic>
                <p:nvPicPr>
                  <p:cNvPr id="113751" name="Picture 213" descr="images770"/>
                  <p:cNvPicPr>
                    <a:picLocks noChangeAspect="1" noChangeArrowheads="1"/>
                  </p:cNvPicPr>
                  <p:nvPr/>
                </p:nvPicPr>
                <p:blipFill>
                  <a:blip r:embed="rId4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47" y="971"/>
                    <a:ext cx="102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3752" name="Line 2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49" y="1024"/>
                    <a:ext cx="93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13753" name="Group 215"/>
                  <p:cNvGrpSpPr>
                    <a:grpSpLocks/>
                  </p:cNvGrpSpPr>
                  <p:nvPr/>
                </p:nvGrpSpPr>
                <p:grpSpPr bwMode="auto">
                  <a:xfrm>
                    <a:off x="3557" y="867"/>
                    <a:ext cx="1931" cy="231"/>
                    <a:chOff x="3557" y="867"/>
                    <a:chExt cx="1931" cy="231"/>
                  </a:xfrm>
                </p:grpSpPr>
                <p:grpSp>
                  <p:nvGrpSpPr>
                    <p:cNvPr id="113754" name="Group 2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57" y="971"/>
                      <a:ext cx="1762" cy="102"/>
                      <a:chOff x="3557" y="971"/>
                      <a:chExt cx="1762" cy="102"/>
                    </a:xfrm>
                  </p:grpSpPr>
                  <p:pic>
                    <p:nvPicPr>
                      <p:cNvPr id="113756" name="Picture 217" descr="images_FVinCC770_0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57" name="Picture 218" descr="images_FVinCC770_0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58" name="Picture 219" descr="images_FVinCC770_0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0" y="971"/>
                        <a:ext cx="103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59" name="Picture 220" descr="images_FVinCC770_0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6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0" name="Picture 221" descr="images_FVinCC770_0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1" name="Picture 222" descr="images_FVinCC770_0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2" name="Picture 223" descr="images_FVinCC770_0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0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3" name="Picture 224" descr="images_FVinCC770_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90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4" name="Picture 225" descr="images_FVinCC770_0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9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5" name="Picture 226" descr="images_FVinCC770_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" y="971"/>
                        <a:ext cx="103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6" name="Picture 227" descr="images_FVinCC770_0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6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7" name="Picture 228" descr="images_FVinCC770_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5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8" name="Picture 229" descr="images_FVinCC770_0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1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69" name="Picture 230" descr="images_FVinCC770_0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70" name="Picture 231" descr="images_FVinCC770_0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7" y="971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113755" name="Text Box 23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274" y="867"/>
                      <a:ext cx="214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 cap="sq">
                          <a:solidFill>
                            <a:srgbClr val="000000"/>
                          </a:solidFill>
                          <a:miter lim="800000"/>
                          <a:headEnd type="none" w="sm" len="sm"/>
                          <a:tailEnd type="none" w="sm" len="sm"/>
                        </a14:hiddenLine>
                      </a:ext>
                    </a:extLst>
                  </p:spPr>
                  <p:txBody>
                    <a:bodyPr wrap="none" lIns="90000" tIns="46800" rIns="90000" bIns="46800">
                      <a:spAutoFit/>
                    </a:bodyPr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har char="–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har char="»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en-US" altLang="en-US" sz="1800" b="1">
                          <a:solidFill>
                            <a:srgbClr val="808080"/>
                          </a:solidFill>
                          <a:latin typeface="ETH Light"/>
                        </a:rPr>
                        <a:t>…</a:t>
                      </a:r>
                      <a:endParaRPr lang="de-CH" altLang="en-US" sz="1800" b="1">
                        <a:solidFill>
                          <a:srgbClr val="808080"/>
                        </a:solidFill>
                        <a:latin typeface="ETH Light"/>
                      </a:endParaRPr>
                    </a:p>
                  </p:txBody>
                </p:sp>
              </p:grpSp>
            </p:grpSp>
            <p:grpSp>
              <p:nvGrpSpPr>
                <p:cNvPr id="113691" name="Group 233"/>
                <p:cNvGrpSpPr>
                  <a:grpSpLocks/>
                </p:cNvGrpSpPr>
                <p:nvPr/>
              </p:nvGrpSpPr>
              <p:grpSpPr bwMode="auto">
                <a:xfrm>
                  <a:off x="3347" y="748"/>
                  <a:ext cx="2141" cy="231"/>
                  <a:chOff x="3347" y="748"/>
                  <a:chExt cx="2141" cy="231"/>
                </a:xfrm>
              </p:grpSpPr>
              <p:pic>
                <p:nvPicPr>
                  <p:cNvPr id="113731" name="Picture 234" descr="images524"/>
                  <p:cNvPicPr>
                    <a:picLocks noChangeAspect="1" noChangeArrowheads="1"/>
                  </p:cNvPicPr>
                  <p:nvPr/>
                </p:nvPicPr>
                <p:blipFill>
                  <a:blip r:embed="rId6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47" y="848"/>
                    <a:ext cx="102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3732" name="Line 23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49" y="901"/>
                    <a:ext cx="93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13733" name="Group 236"/>
                  <p:cNvGrpSpPr>
                    <a:grpSpLocks/>
                  </p:cNvGrpSpPr>
                  <p:nvPr/>
                </p:nvGrpSpPr>
                <p:grpSpPr bwMode="auto">
                  <a:xfrm>
                    <a:off x="3557" y="748"/>
                    <a:ext cx="1931" cy="231"/>
                    <a:chOff x="3557" y="748"/>
                    <a:chExt cx="1931" cy="231"/>
                  </a:xfrm>
                </p:grpSpPr>
                <p:grpSp>
                  <p:nvGrpSpPr>
                    <p:cNvPr id="113734" name="Group 2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57" y="848"/>
                      <a:ext cx="1759" cy="102"/>
                      <a:chOff x="3557" y="848"/>
                      <a:chExt cx="1759" cy="102"/>
                    </a:xfrm>
                  </p:grpSpPr>
                  <p:pic>
                    <p:nvPicPr>
                      <p:cNvPr id="113736" name="Picture 238" descr="images_FVinCC524_0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37" name="Picture 239" descr="images_FVinCC524_0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3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38" name="Picture 240" descr="images_FVinCC524_0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39" name="Picture 241" descr="images_FVinCC524_0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0" name="Picture 242" descr="images_FVinCC524_0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1" name="Picture 243" descr="images_FVinCC524_0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2" name="Picture 244" descr="images_FVinCC524_0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8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3" name="Picture 245" descr="images_FVinCC524_0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4" name="Picture 246" descr="images_FVinCC524_0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4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5" name="Picture 247" descr="images_FVinCC524_0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3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6" name="Picture 248" descr="images_FVinCC524_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7" name="Picture 249" descr="images_FVinCC524_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8" name="Picture 250" descr="images_FVinCC524_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5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49" name="Picture 251" descr="images_FVinCC524_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50" name="Picture 252" descr="images_FVinCC524_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" y="84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113735" name="Text Box 25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274" y="748"/>
                      <a:ext cx="214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 cap="sq">
                          <a:solidFill>
                            <a:srgbClr val="000000"/>
                          </a:solidFill>
                          <a:miter lim="800000"/>
                          <a:headEnd type="none" w="sm" len="sm"/>
                          <a:tailEnd type="none" w="sm" len="sm"/>
                        </a14:hiddenLine>
                      </a:ext>
                    </a:extLst>
                  </p:spPr>
                  <p:txBody>
                    <a:bodyPr wrap="none" lIns="90000" tIns="46800" rIns="90000" bIns="46800">
                      <a:spAutoFit/>
                    </a:bodyPr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har char="–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har char="»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en-US" altLang="en-US" sz="1800" b="1">
                          <a:solidFill>
                            <a:srgbClr val="808080"/>
                          </a:solidFill>
                          <a:latin typeface="ETH Light"/>
                        </a:rPr>
                        <a:t>…</a:t>
                      </a:r>
                      <a:endParaRPr lang="de-CH" altLang="en-US" sz="1800" b="1">
                        <a:solidFill>
                          <a:srgbClr val="808080"/>
                        </a:solidFill>
                        <a:latin typeface="ETH Light"/>
                      </a:endParaRPr>
                    </a:p>
                  </p:txBody>
                </p:sp>
              </p:grpSp>
            </p:grpSp>
            <p:grpSp>
              <p:nvGrpSpPr>
                <p:cNvPr id="113692" name="Group 254"/>
                <p:cNvGrpSpPr>
                  <a:grpSpLocks/>
                </p:cNvGrpSpPr>
                <p:nvPr/>
              </p:nvGrpSpPr>
              <p:grpSpPr bwMode="auto">
                <a:xfrm>
                  <a:off x="3347" y="640"/>
                  <a:ext cx="2141" cy="231"/>
                  <a:chOff x="3347" y="640"/>
                  <a:chExt cx="2141" cy="231"/>
                </a:xfrm>
              </p:grpSpPr>
              <p:pic>
                <p:nvPicPr>
                  <p:cNvPr id="113711" name="Picture 255" descr="images800"/>
                  <p:cNvPicPr>
                    <a:picLocks noChangeAspect="1" noChangeArrowheads="1"/>
                  </p:cNvPicPr>
                  <p:nvPr/>
                </p:nvPicPr>
                <p:blipFill>
                  <a:blip r:embed="rId7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347" y="738"/>
                    <a:ext cx="102" cy="10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13712" name="Line 25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49" y="791"/>
                    <a:ext cx="93" cy="0"/>
                  </a:xfrm>
                  <a:prstGeom prst="line">
                    <a:avLst/>
                  </a:prstGeom>
                  <a:noFill/>
                  <a:ln w="12700" cap="sq">
                    <a:solidFill>
                      <a:schemeClr val="bg2"/>
                    </a:solidFill>
                    <a:round/>
                    <a:headEnd type="none" w="sm" len="sm"/>
                    <a:tailEnd type="arrow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13713" name="Group 257"/>
                  <p:cNvGrpSpPr>
                    <a:grpSpLocks/>
                  </p:cNvGrpSpPr>
                  <p:nvPr/>
                </p:nvGrpSpPr>
                <p:grpSpPr bwMode="auto">
                  <a:xfrm>
                    <a:off x="3557" y="640"/>
                    <a:ext cx="1931" cy="231"/>
                    <a:chOff x="3557" y="640"/>
                    <a:chExt cx="1931" cy="231"/>
                  </a:xfrm>
                </p:grpSpPr>
                <p:grpSp>
                  <p:nvGrpSpPr>
                    <p:cNvPr id="113714" name="Group 25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57" y="738"/>
                      <a:ext cx="1761" cy="102"/>
                      <a:chOff x="3557" y="738"/>
                      <a:chExt cx="1761" cy="102"/>
                    </a:xfrm>
                  </p:grpSpPr>
                  <p:pic>
                    <p:nvPicPr>
                      <p:cNvPr id="113716" name="Picture 259" descr="images_FVinCC800_0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17" name="Picture 260" descr="images_FVinCC800_0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7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18" name="Picture 261" descr="images_FVinCC800_0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3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19" name="Picture 262" descr="images_FVinCC800_0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3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0" name="Picture 263" descr="images_FVinCC800_0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2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1" name="Picture 264" descr="images_FVinCC800_0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8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2" name="Picture 265" descr="images_FVinCC800_0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3" name="Picture 266" descr="images_FVinCC800_0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5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4" name="Picture 267" descr="images_FVinCC800_0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2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5" name="Picture 268" descr="images_FVinCC800_0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6" name="Picture 269" descr="images_FVinCC800_0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7" name="Picture 270" descr="images_FVinCC800_0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8" name="Picture 271" descr="images_FVinCC800_0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29" name="Picture 272" descr="images_FVinCC800_0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" y="738"/>
                        <a:ext cx="102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  <p:pic>
                    <p:nvPicPr>
                      <p:cNvPr id="113730" name="Picture 273" descr="images_FVinCC800_0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5" y="738"/>
                        <a:ext cx="103" cy="1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grpSp>
                <p:sp>
                  <p:nvSpPr>
                    <p:cNvPr id="113715" name="Text Box 27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274" y="640"/>
                      <a:ext cx="214" cy="23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 cap="sq">
                          <a:solidFill>
                            <a:srgbClr val="000000"/>
                          </a:solidFill>
                          <a:miter lim="800000"/>
                          <a:headEnd type="none" w="sm" len="sm"/>
                          <a:tailEnd type="none" w="sm" len="sm"/>
                        </a14:hiddenLine>
                      </a:ext>
                    </a:extLst>
                  </p:spPr>
                  <p:txBody>
                    <a:bodyPr wrap="none" lIns="90000" tIns="46800" rIns="90000" bIns="46800">
                      <a:spAutoFit/>
                    </a:bodyPr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•"/>
                        <a:defRPr sz="20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har char="–"/>
                        <a:defRPr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har char="»"/>
                        <a:defRPr sz="16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400">
                          <a:solidFill>
                            <a:schemeClr val="tx1"/>
                          </a:solidFill>
                          <a:latin typeface="Arial" pitchFamily="34" charset="0"/>
                        </a:defRPr>
                      </a:lvl9pPr>
                    </a:lstStyle>
                    <a:p>
                      <a:pPr algn="ctr">
                        <a:spcBef>
                          <a:spcPct val="0"/>
                        </a:spcBef>
                      </a:pPr>
                      <a:r>
                        <a:rPr lang="en-US" altLang="en-US" sz="1800" b="1">
                          <a:solidFill>
                            <a:srgbClr val="808080"/>
                          </a:solidFill>
                          <a:latin typeface="ETH Light"/>
                        </a:rPr>
                        <a:t>…</a:t>
                      </a:r>
                      <a:endParaRPr lang="de-CH" altLang="en-US" sz="1800" b="1">
                        <a:solidFill>
                          <a:srgbClr val="808080"/>
                        </a:solidFill>
                        <a:latin typeface="ETH Light"/>
                      </a:endParaRPr>
                    </a:p>
                  </p:txBody>
                </p:sp>
              </p:grpSp>
            </p:grpSp>
            <p:grpSp>
              <p:nvGrpSpPr>
                <p:cNvPr id="113693" name="Group 275"/>
                <p:cNvGrpSpPr>
                  <a:grpSpLocks/>
                </p:cNvGrpSpPr>
                <p:nvPr/>
              </p:nvGrpSpPr>
              <p:grpSpPr bwMode="auto">
                <a:xfrm>
                  <a:off x="3557" y="980"/>
                  <a:ext cx="1931" cy="231"/>
                  <a:chOff x="3557" y="980"/>
                  <a:chExt cx="1931" cy="231"/>
                </a:xfrm>
              </p:grpSpPr>
              <p:grpSp>
                <p:nvGrpSpPr>
                  <p:cNvPr id="113694" name="Group 276"/>
                  <p:cNvGrpSpPr>
                    <a:grpSpLocks/>
                  </p:cNvGrpSpPr>
                  <p:nvPr/>
                </p:nvGrpSpPr>
                <p:grpSpPr bwMode="auto">
                  <a:xfrm>
                    <a:off x="3557" y="1088"/>
                    <a:ext cx="1762" cy="102"/>
                    <a:chOff x="3557" y="1088"/>
                    <a:chExt cx="1762" cy="102"/>
                  </a:xfrm>
                </p:grpSpPr>
                <p:pic>
                  <p:nvPicPr>
                    <p:cNvPr id="113696" name="Picture 277" descr="images_FVinCC780_0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55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697" name="Picture 278" descr="images_FVinCC780_0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67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698" name="Picture 279" descr="images_FVinCC780_0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792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699" name="Picture 280" descr="images_FVinCC780_0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911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0" name="Picture 281" descr="images_FVinCC780_0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02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1" name="Picture 282" descr="images_FVinCC780_0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14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2" name="Picture 283" descr="images_FVinCC780_0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266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3" name="Picture 284" descr="images_FVinCC780_01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385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4" name="Picture 285" descr="images_FVinCC780_01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02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5" name="Picture 286" descr="images_FVinCC780_0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621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6" name="Picture 287" descr="images_FVinCC780_01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740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7" name="Picture 288" descr="images_FVinCC780_01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85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8" name="Picture 289" descr="images_FVinCC780_0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981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09" name="Picture 290" descr="images_FVinCC780_0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100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113710" name="Picture 291" descr="images_FVinCC780_0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0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217" y="1088"/>
                      <a:ext cx="102" cy="10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113695" name="Text Box 29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274" y="980"/>
                    <a:ext cx="214" cy="23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 cap="sq">
                        <a:solidFill>
                          <a:srgbClr val="000000"/>
                        </a:solidFill>
                        <a:miter lim="800000"/>
                        <a:headEnd type="none" w="sm" len="sm"/>
                        <a:tailEnd type="none" w="sm" len="sm"/>
                      </a14:hiddenLine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eaLnBrk="0" hangingPunct="0">
                      <a:spcBef>
                        <a:spcPct val="20000"/>
                      </a:spcBef>
                      <a:defRPr sz="2800">
                        <a:solidFill>
                          <a:schemeClr val="tx1"/>
                        </a:solidFill>
                        <a:latin typeface="Arial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Arial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Char char="–"/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Char char="»"/>
                      <a:defRPr sz="1600">
                        <a:solidFill>
                          <a:schemeClr val="tx1"/>
                        </a:solidFill>
                        <a:latin typeface="Arial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Char char="»"/>
                      <a:defRPr sz="1400">
                        <a:solidFill>
                          <a:schemeClr val="tx1"/>
                        </a:solidFill>
                        <a:latin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400">
                        <a:solidFill>
                          <a:schemeClr val="tx1"/>
                        </a:solidFill>
                        <a:latin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400">
                        <a:solidFill>
                          <a:schemeClr val="tx1"/>
                        </a:solidFill>
                        <a:latin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400">
                        <a:solidFill>
                          <a:schemeClr val="tx1"/>
                        </a:solidFill>
                        <a:latin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1400">
                        <a:solidFill>
                          <a:schemeClr val="tx1"/>
                        </a:solidFill>
                        <a:latin typeface="Arial" pitchFamily="34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</a:pPr>
                    <a:r>
                      <a:rPr lang="en-US" altLang="en-US" sz="1800" b="1">
                        <a:solidFill>
                          <a:srgbClr val="808080"/>
                        </a:solidFill>
                        <a:latin typeface="ETH Light"/>
                      </a:rPr>
                      <a:t>…</a:t>
                    </a:r>
                    <a:endParaRPr lang="de-CH" altLang="en-US" sz="1800" b="1">
                      <a:solidFill>
                        <a:srgbClr val="808080"/>
                      </a:solidFill>
                      <a:latin typeface="ETH Light"/>
                    </a:endParaRPr>
                  </a:p>
                </p:txBody>
              </p:sp>
            </p:grpSp>
          </p:grpSp>
        </p:grpSp>
      </p:grpSp>
      <p:grpSp>
        <p:nvGrpSpPr>
          <p:cNvPr id="29" name="Group 476"/>
          <p:cNvGrpSpPr>
            <a:grpSpLocks/>
          </p:cNvGrpSpPr>
          <p:nvPr/>
        </p:nvGrpSpPr>
        <p:grpSpPr bwMode="auto">
          <a:xfrm>
            <a:off x="303213" y="2287588"/>
            <a:ext cx="3506787" cy="2817812"/>
            <a:chOff x="1723" y="-176"/>
            <a:chExt cx="1034" cy="831"/>
          </a:xfrm>
        </p:grpSpPr>
        <p:pic>
          <p:nvPicPr>
            <p:cNvPr id="113670" name="Picture 467" descr="IFWN-sequence-035"/>
            <p:cNvPicPr>
              <a:picLocks noChangeAspect="1" noChangeArrowheads="1"/>
            </p:cNvPicPr>
            <p:nvPr/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3" y="-176"/>
              <a:ext cx="1034" cy="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71" name="Oval 468"/>
            <p:cNvSpPr>
              <a:spLocks noChangeArrowheads="1"/>
            </p:cNvSpPr>
            <p:nvPr/>
          </p:nvSpPr>
          <p:spPr bwMode="auto">
            <a:xfrm>
              <a:off x="2321" y="333"/>
              <a:ext cx="159" cy="159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de-CH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13672" name="Oval 469"/>
            <p:cNvSpPr>
              <a:spLocks noChangeArrowheads="1"/>
            </p:cNvSpPr>
            <p:nvPr/>
          </p:nvSpPr>
          <p:spPr bwMode="auto">
            <a:xfrm>
              <a:off x="2276" y="-30"/>
              <a:ext cx="113" cy="113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de-CH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13673" name="Oval 470"/>
            <p:cNvSpPr>
              <a:spLocks noChangeArrowheads="1"/>
            </p:cNvSpPr>
            <p:nvPr/>
          </p:nvSpPr>
          <p:spPr bwMode="auto">
            <a:xfrm>
              <a:off x="2367" y="424"/>
              <a:ext cx="91" cy="91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de-CH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13674" name="Oval 471"/>
            <p:cNvSpPr>
              <a:spLocks noChangeArrowheads="1"/>
            </p:cNvSpPr>
            <p:nvPr/>
          </p:nvSpPr>
          <p:spPr bwMode="auto">
            <a:xfrm>
              <a:off x="2208" y="197"/>
              <a:ext cx="204" cy="204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de-CH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13675" name="Oval 472"/>
            <p:cNvSpPr>
              <a:spLocks noChangeArrowheads="1"/>
            </p:cNvSpPr>
            <p:nvPr/>
          </p:nvSpPr>
          <p:spPr bwMode="auto">
            <a:xfrm>
              <a:off x="2231" y="61"/>
              <a:ext cx="159" cy="159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de-CH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13676" name="Oval 473"/>
            <p:cNvSpPr>
              <a:spLocks noChangeArrowheads="1"/>
            </p:cNvSpPr>
            <p:nvPr/>
          </p:nvSpPr>
          <p:spPr bwMode="auto">
            <a:xfrm>
              <a:off x="2114" y="383"/>
              <a:ext cx="136" cy="136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de-CH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113677" name="Oval 474"/>
            <p:cNvSpPr>
              <a:spLocks noChangeArrowheads="1"/>
            </p:cNvSpPr>
            <p:nvPr/>
          </p:nvSpPr>
          <p:spPr bwMode="auto">
            <a:xfrm>
              <a:off x="2344" y="197"/>
              <a:ext cx="91" cy="91"/>
            </a:xfrm>
            <a:prstGeom prst="ellipse">
              <a:avLst/>
            </a:prstGeom>
            <a:noFill/>
            <a:ln w="15875" cap="sq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endParaRPr lang="de-CH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113669" name="Text Box 4"/>
          <p:cNvSpPr txBox="1">
            <a:spLocks noChangeArrowheads="1"/>
          </p:cNvSpPr>
          <p:nvPr/>
        </p:nvSpPr>
        <p:spPr bwMode="auto">
          <a:xfrm>
            <a:off x="7748588" y="6534150"/>
            <a:ext cx="13192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200">
                <a:solidFill>
                  <a:srgbClr val="000000"/>
                </a:solidFill>
              </a:rPr>
              <a:t>Source: B. Leibe</a:t>
            </a:r>
          </a:p>
        </p:txBody>
      </p:sp>
    </p:spTree>
    <p:extLst>
      <p:ext uri="{BB962C8B-B14F-4D97-AF65-F5344CB8AC3E}">
        <p14:creationId xmlns:p14="http://schemas.microsoft.com/office/powerpoint/2010/main" val="24162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Visual vocabularies: Issues</a:t>
            </a:r>
          </a:p>
        </p:txBody>
      </p:sp>
      <p:sp>
        <p:nvSpPr>
          <p:cNvPr id="1082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20983"/>
            <a:ext cx="7886700" cy="2951017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altLang="en-US" dirty="0" smtClean="0"/>
              <a:t>How to choose vocabulary size?</a:t>
            </a:r>
          </a:p>
          <a:p>
            <a:pPr lvl="1"/>
            <a:r>
              <a:rPr lang="en-US" altLang="en-US" dirty="0" smtClean="0"/>
              <a:t>Too small: visual words not representative of all patches</a:t>
            </a:r>
          </a:p>
          <a:p>
            <a:pPr lvl="1"/>
            <a:r>
              <a:rPr lang="en-US" altLang="en-US" dirty="0" smtClean="0"/>
              <a:t>Too large: quantization artifacts, overfitting</a:t>
            </a:r>
          </a:p>
          <a:p>
            <a:pPr>
              <a:buFontTx/>
              <a:buChar char="•"/>
            </a:pPr>
            <a:r>
              <a:rPr lang="en-US" altLang="en-US" dirty="0" smtClean="0"/>
              <a:t>Computational efficiency</a:t>
            </a:r>
          </a:p>
          <a:p>
            <a:pPr lvl="1"/>
            <a:r>
              <a:rPr lang="en-US" altLang="en-US" dirty="0" smtClean="0"/>
              <a:t>Vocabulary trees </a:t>
            </a:r>
            <a:br>
              <a:rPr lang="en-US" altLang="en-US" dirty="0" smtClean="0"/>
            </a:br>
            <a:r>
              <a:rPr lang="en-US" altLang="en-US" dirty="0" smtClean="0"/>
              <a:t>(</a:t>
            </a:r>
            <a:r>
              <a:rPr lang="en-US" altLang="en-US" dirty="0" err="1" smtClean="0"/>
              <a:t>Nister</a:t>
            </a:r>
            <a:r>
              <a:rPr lang="en-US" altLang="en-US" dirty="0" smtClean="0"/>
              <a:t> &amp; </a:t>
            </a:r>
            <a:r>
              <a:rPr lang="en-US" altLang="en-US" dirty="0" err="1" smtClean="0"/>
              <a:t>Stewenius</a:t>
            </a:r>
            <a:r>
              <a:rPr lang="en-US" altLang="en-US" dirty="0" smtClean="0"/>
              <a:t>, 2006)</a:t>
            </a:r>
          </a:p>
        </p:txBody>
      </p:sp>
      <p:pic>
        <p:nvPicPr>
          <p:cNvPr id="10823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352800"/>
            <a:ext cx="2450881" cy="340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40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2371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“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:</a:t>
            </a:r>
          </a:p>
          <a:p>
            <a:pPr>
              <a:buFontTx/>
              <a:buChar char="•"/>
            </a:pPr>
            <a:r>
              <a:rPr lang="en-US" altLang="zh-CN" dirty="0" smtClean="0">
                <a:ea typeface="宋体" charset="-122"/>
              </a:rPr>
              <a:t>Recognition</a:t>
            </a:r>
          </a:p>
          <a:p>
            <a:pPr lvl="1"/>
            <a:r>
              <a:rPr lang="en-US" altLang="zh-CN" dirty="0" smtClean="0">
                <a:ea typeface="宋体" charset="-122"/>
              </a:rPr>
              <a:t>Where is </a:t>
            </a:r>
            <a:r>
              <a:rPr lang="en-US" altLang="zh-CN" i="1" dirty="0" smtClean="0">
                <a:ea typeface="宋体" charset="-122"/>
              </a:rPr>
              <a:t>this</a:t>
            </a:r>
            <a:r>
              <a:rPr lang="en-US" altLang="zh-CN" dirty="0" smtClean="0">
                <a:ea typeface="宋体" charset="-122"/>
              </a:rPr>
              <a:t> particular object?</a:t>
            </a:r>
          </a:p>
          <a:p>
            <a:pPr>
              <a:buFontTx/>
              <a:buChar char="•"/>
            </a:pPr>
            <a:r>
              <a:rPr lang="en-US" altLang="zh-CN" dirty="0" smtClean="0">
                <a:ea typeface="宋体" charset="-122"/>
              </a:rPr>
              <a:t>Categorization</a:t>
            </a:r>
          </a:p>
          <a:p>
            <a:pPr lvl="1"/>
            <a:r>
              <a:rPr lang="en-US" altLang="zh-CN" dirty="0" smtClean="0">
                <a:ea typeface="宋体" charset="-122"/>
              </a:rPr>
              <a:t>What </a:t>
            </a:r>
            <a:r>
              <a:rPr lang="en-US" altLang="zh-CN" i="1" dirty="0" smtClean="0">
                <a:ea typeface="宋体" charset="-122"/>
              </a:rPr>
              <a:t>kind</a:t>
            </a:r>
            <a:r>
              <a:rPr lang="en-US" altLang="zh-CN" dirty="0" smtClean="0">
                <a:ea typeface="宋体" charset="-122"/>
              </a:rPr>
              <a:t> of object(s) is(are) present?</a:t>
            </a:r>
          </a:p>
          <a:p>
            <a:pPr>
              <a:buFontTx/>
              <a:buChar char="•"/>
            </a:pPr>
            <a:r>
              <a:rPr lang="en-US" altLang="zh-CN" dirty="0" smtClean="0">
                <a:ea typeface="宋体" charset="-122"/>
              </a:rPr>
              <a:t>Content-based image retrieval</a:t>
            </a:r>
          </a:p>
          <a:p>
            <a:pPr lvl="1"/>
            <a:r>
              <a:rPr lang="en-US" altLang="zh-CN" dirty="0" smtClean="0">
                <a:ea typeface="宋体" charset="-122"/>
              </a:rPr>
              <a:t>Find me something that looks similar</a:t>
            </a:r>
          </a:p>
          <a:p>
            <a:pPr>
              <a:buFontTx/>
              <a:buChar char="•"/>
            </a:pPr>
            <a:r>
              <a:rPr lang="en-US" altLang="zh-CN" dirty="0" smtClean="0">
                <a:ea typeface="宋体" charset="-122"/>
              </a:rPr>
              <a:t>Detection</a:t>
            </a:r>
          </a:p>
          <a:p>
            <a:pPr lvl="1"/>
            <a:r>
              <a:rPr lang="en-US" altLang="zh-CN" dirty="0" smtClean="0">
                <a:ea typeface="宋体" charset="-122"/>
              </a:rPr>
              <a:t>Locate </a:t>
            </a:r>
            <a:r>
              <a:rPr lang="en-US" altLang="zh-CN" i="1" dirty="0" smtClean="0">
                <a:ea typeface="宋体" charset="-122"/>
              </a:rPr>
              <a:t>all</a:t>
            </a:r>
            <a:r>
              <a:rPr lang="en-US" altLang="zh-CN" dirty="0" smtClean="0">
                <a:ea typeface="宋体" charset="-122"/>
              </a:rPr>
              <a:t> instances of a given class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t="8444" b="1"/>
          <a:stretch/>
        </p:blipFill>
        <p:spPr bwMode="auto">
          <a:xfrm>
            <a:off x="457200" y="1175657"/>
            <a:ext cx="8477250" cy="531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28650" y="738922"/>
            <a:ext cx="4552950" cy="8734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en-US" sz="2800" dirty="0" smtClean="0"/>
              <a:t>4. Image representation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0"/>
            <a:ext cx="8763000" cy="5920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30020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44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Global vs local representation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524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Image representations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/>
          <a:lstStyle/>
          <a:p>
            <a:endParaRPr lang="en-US" altLang="en-US" dirty="0" smtClean="0"/>
          </a:p>
          <a:p>
            <a:r>
              <a:rPr lang="en-US" altLang="en-US" dirty="0" smtClean="0"/>
              <a:t>Templates</a:t>
            </a:r>
          </a:p>
          <a:p>
            <a:pPr lvl="1"/>
            <a:r>
              <a:rPr lang="en-US" altLang="en-US" dirty="0" smtClean="0"/>
              <a:t>Intensity, gradients, etc.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Histograms</a:t>
            </a:r>
          </a:p>
          <a:p>
            <a:pPr lvl="1"/>
            <a:r>
              <a:rPr lang="en-US" altLang="en-US" dirty="0" smtClean="0"/>
              <a:t>Color, texture, HOG, SIFT descriptors, etc.</a:t>
            </a:r>
          </a:p>
          <a:p>
            <a:endParaRPr lang="en-US" altLang="en-US" dirty="0" smtClean="0"/>
          </a:p>
        </p:txBody>
      </p:sp>
      <p:pic>
        <p:nvPicPr>
          <p:cNvPr id="57348" name="Picture 11" descr="training_fa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4" r="90845" b="80986"/>
          <a:stretch>
            <a:fillRect/>
          </a:stretch>
        </p:blipFill>
        <p:spPr bwMode="auto">
          <a:xfrm>
            <a:off x="5410200" y="1600200"/>
            <a:ext cx="1219200" cy="112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915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6248400" y="5778500"/>
            <a:ext cx="24384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altLang="en-US" sz="2200" smtClean="0">
                <a:solidFill>
                  <a:prstClr val="white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Space Shuttle Cargo Bay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Image Representations: Histograms</a:t>
            </a:r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104900" y="5054600"/>
            <a:ext cx="6781800" cy="1447800"/>
          </a:xfrm>
          <a:noFill/>
        </p:spPr>
        <p:txBody>
          <a:bodyPr>
            <a:normAutofit/>
          </a:bodyPr>
          <a:lstStyle/>
          <a:p>
            <a:pPr marL="169863" indent="-169863">
              <a:buFont typeface="Arial" pitchFamily="34" charset="0"/>
              <a:buNone/>
            </a:pPr>
            <a:r>
              <a:rPr lang="en-US" altLang="en-US" dirty="0" smtClean="0"/>
              <a:t>Global histogram</a:t>
            </a:r>
          </a:p>
          <a:p>
            <a:pPr marL="169863" indent="-169863"/>
            <a:r>
              <a:rPr lang="en-US" altLang="en-US" sz="2400" dirty="0" smtClean="0"/>
              <a:t>Represent distribution of features</a:t>
            </a:r>
          </a:p>
          <a:p>
            <a:pPr marL="569913" lvl="1" indent="-169863"/>
            <a:r>
              <a:rPr lang="en-US" altLang="en-US" sz="1800" dirty="0" smtClean="0"/>
              <a:t>Color, texture, depth, …</a:t>
            </a:r>
            <a:endParaRPr lang="en-US" altLang="en-US" sz="5400" dirty="0" smtClean="0"/>
          </a:p>
        </p:txBody>
      </p:sp>
      <p:pic>
        <p:nvPicPr>
          <p:cNvPr id="58373" name="Picture 5" descr="seagull_h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752600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 descr="seagu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057400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Text Box 7"/>
          <p:cNvSpPr txBox="1">
            <a:spLocks noChangeArrowheads="1"/>
          </p:cNvSpPr>
          <p:nvPr/>
        </p:nvSpPr>
        <p:spPr bwMode="auto">
          <a:xfrm>
            <a:off x="0" y="65833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 smtClean="0">
                <a:solidFill>
                  <a:prstClr val="black"/>
                </a:solidFill>
                <a:latin typeface="Trebuchet MS" pitchFamily="34" charset="0"/>
                <a:ea typeface="Arial Unicode MS" pitchFamily="34" charset="-128"/>
                <a:cs typeface="Arial Unicode MS" pitchFamily="34" charset="-128"/>
              </a:rPr>
              <a:t>Images from Dave Kauchak</a:t>
            </a:r>
          </a:p>
        </p:txBody>
      </p:sp>
    </p:spTree>
    <p:extLst>
      <p:ext uri="{BB962C8B-B14F-4D97-AF65-F5344CB8AC3E}">
        <p14:creationId xmlns:p14="http://schemas.microsoft.com/office/powerpoint/2010/main" val="404533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202613" cy="987425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>Computing histogram distance</a:t>
            </a:r>
          </a:p>
        </p:txBody>
      </p:sp>
      <p:pic>
        <p:nvPicPr>
          <p:cNvPr id="8591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 b="66121"/>
          <a:stretch>
            <a:fillRect/>
          </a:stretch>
        </p:blipFill>
        <p:spPr bwMode="auto">
          <a:xfrm>
            <a:off x="914400" y="4906963"/>
            <a:ext cx="6858000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9141" name="Text Box 5"/>
          <p:cNvSpPr txBox="1">
            <a:spLocks noChangeArrowheads="1"/>
          </p:cNvSpPr>
          <p:nvPr/>
        </p:nvSpPr>
        <p:spPr bwMode="auto">
          <a:xfrm>
            <a:off x="1981200" y="4038600"/>
            <a:ext cx="4479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Chi-squared Histogram matching distance</a:t>
            </a:r>
            <a:endParaRPr lang="ru-RU" altLang="en-US" smtClean="0">
              <a:solidFill>
                <a:prstClr val="black"/>
              </a:solidFill>
            </a:endParaRP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600200" y="3048000"/>
          <a:ext cx="438467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Equation" r:id="rId5" imgW="2082600" imgH="482400" progId="Equation.3">
                  <p:embed/>
                </p:oleObj>
              </mc:Choice>
              <mc:Fallback>
                <p:oleObj name="Equation" r:id="rId5" imgW="2082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048000"/>
                        <a:ext cx="438467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676400" y="1219200"/>
          <a:ext cx="5081588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Equation" r:id="rId7" imgW="2412720" imgH="431640" progId="Equation.3">
                  <p:embed/>
                </p:oleObj>
              </mc:Choice>
              <mc:Fallback>
                <p:oleObj name="Equation" r:id="rId7" imgW="2412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219200"/>
                        <a:ext cx="5081588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 Box 5"/>
          <p:cNvSpPr txBox="1">
            <a:spLocks noChangeArrowheads="1"/>
          </p:cNvSpPr>
          <p:nvPr/>
        </p:nvSpPr>
        <p:spPr bwMode="auto">
          <a:xfrm>
            <a:off x="1524000" y="2133600"/>
            <a:ext cx="607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Histogram intersection (assuming normalized histograms)</a:t>
            </a:r>
            <a:endParaRPr lang="ru-RU" altLang="en-US" smtClean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219200" y="6488113"/>
            <a:ext cx="6148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mtClean="0">
                <a:solidFill>
                  <a:prstClr val="black"/>
                </a:solidFill>
              </a:rPr>
              <a:t>Cars found by color histogram matching using chi-squared</a:t>
            </a:r>
          </a:p>
        </p:txBody>
      </p:sp>
    </p:spTree>
    <p:extLst>
      <p:ext uri="{BB962C8B-B14F-4D97-AF65-F5344CB8AC3E}">
        <p14:creationId xmlns:p14="http://schemas.microsoft.com/office/powerpoint/2010/main" val="7946686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41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3" descr="C:\Documents and Settings\Derek Hoiem\My Documents\Classes\Spring10 - Computer Vision\figs\child_in_field_shuffle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3352800"/>
            <a:ext cx="3051175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But what about layout?</a:t>
            </a:r>
          </a:p>
        </p:txBody>
      </p:sp>
      <p:pic>
        <p:nvPicPr>
          <p:cNvPr id="115716" name="Picture 2" descr="C:\Documents and Settings\Derek Hoiem\My Documents\Classes\Spring10 - Computer Vision\figs\child_in_fie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1341437"/>
            <a:ext cx="3049587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7" name="Picture 4" descr="C:\Documents and Settings\Derek Hoiem\My Documents\Classes\Spring10 - Computer Vision\figs\child_in_field_shuffled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322638"/>
            <a:ext cx="3051175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t="12444" r="33333" b="43111"/>
          <a:stretch>
            <a:fillRect/>
          </a:stretch>
        </p:blipFill>
        <p:spPr bwMode="auto">
          <a:xfrm>
            <a:off x="3276600" y="3352800"/>
            <a:ext cx="25908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9" name="TextBox 8"/>
          <p:cNvSpPr txBox="1">
            <a:spLocks noChangeArrowheads="1"/>
          </p:cNvSpPr>
          <p:nvPr/>
        </p:nvSpPr>
        <p:spPr bwMode="auto">
          <a:xfrm>
            <a:off x="914400" y="6096000"/>
            <a:ext cx="7081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" pitchFamily="34" charset="0"/>
              </a:rPr>
              <a:t>All of these images have the same color histogram</a:t>
            </a:r>
          </a:p>
        </p:txBody>
      </p:sp>
    </p:spTree>
    <p:extLst>
      <p:ext uri="{BB962C8B-B14F-4D97-AF65-F5344CB8AC3E}">
        <p14:creationId xmlns:p14="http://schemas.microsoft.com/office/powerpoint/2010/main" val="306312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Spatial pyramid</a:t>
            </a:r>
          </a:p>
        </p:txBody>
      </p:sp>
      <p:pic>
        <p:nvPicPr>
          <p:cNvPr id="1167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477000" cy="426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>
            <a:stCxn id="116738" idx="0"/>
            <a:endCxn id="116738" idx="2"/>
          </p:cNvCxnSpPr>
          <p:nvPr/>
        </p:nvCxnSpPr>
        <p:spPr>
          <a:xfrm rot="16200000" flipH="1">
            <a:off x="2327276" y="3578225"/>
            <a:ext cx="4260850" cy="317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16738" idx="1"/>
            <a:endCxn id="116738" idx="3"/>
          </p:cNvCxnSpPr>
          <p:nvPr/>
        </p:nvCxnSpPr>
        <p:spPr>
          <a:xfrm rot="10800000" flipH="1">
            <a:off x="1219200" y="3578225"/>
            <a:ext cx="6477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H="1">
            <a:off x="612775" y="3578225"/>
            <a:ext cx="4262438" cy="158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 flipH="1">
            <a:off x="1219200" y="4648200"/>
            <a:ext cx="6477000" cy="158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H="1">
            <a:off x="1219200" y="2590800"/>
            <a:ext cx="6477000" cy="158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6200000" flipH="1">
            <a:off x="3889375" y="3578225"/>
            <a:ext cx="4262438" cy="1588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746" name="TextBox 45"/>
          <p:cNvSpPr txBox="1">
            <a:spLocks noChangeArrowheads="1"/>
          </p:cNvSpPr>
          <p:nvPr/>
        </p:nvSpPr>
        <p:spPr bwMode="auto">
          <a:xfrm>
            <a:off x="1219200" y="5943600"/>
            <a:ext cx="6305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00"/>
                </a:solidFill>
                <a:latin typeface="Arial" pitchFamily="34" charset="0"/>
              </a:rPr>
              <a:t>Compute histogram in each spatial bin</a:t>
            </a:r>
          </a:p>
        </p:txBody>
      </p:sp>
    </p:spTree>
    <p:extLst>
      <p:ext uri="{BB962C8B-B14F-4D97-AF65-F5344CB8AC3E}">
        <p14:creationId xmlns:p14="http://schemas.microsoft.com/office/powerpoint/2010/main" val="375473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Spatial pyramid representation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150" y="1371600"/>
            <a:ext cx="8839200" cy="1600200"/>
          </a:xfrm>
        </p:spPr>
        <p:txBody>
          <a:bodyPr/>
          <a:lstStyle/>
          <a:p>
            <a:pPr eaLnBrk="1" hangingPunct="1"/>
            <a:r>
              <a:rPr lang="en-US" altLang="en-US" sz="2000" dirty="0" smtClean="0"/>
              <a:t>Extension of a bag of features</a:t>
            </a:r>
          </a:p>
          <a:p>
            <a:pPr eaLnBrk="1" hangingPunct="1"/>
            <a:r>
              <a:rPr lang="en-US" altLang="en-US" sz="2000" dirty="0" smtClean="0"/>
              <a:t>Locally </a:t>
            </a:r>
            <a:r>
              <a:rPr lang="en-US" altLang="en-US" sz="2000" dirty="0" err="1" smtClean="0"/>
              <a:t>orderless</a:t>
            </a:r>
            <a:r>
              <a:rPr lang="en-US" altLang="en-US" sz="2000" dirty="0" smtClean="0"/>
              <a:t> representation at several levels of resolution</a:t>
            </a:r>
            <a:endParaRPr lang="en-US" altLang="en-US" dirty="0" smtClean="0"/>
          </a:p>
        </p:txBody>
      </p:sp>
      <p:pic>
        <p:nvPicPr>
          <p:cNvPr id="117764" name="Picture 4" descr="burma_bagan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822" y="2514600"/>
            <a:ext cx="2531155" cy="17604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398351" y="4401555"/>
            <a:ext cx="1882240" cy="1826762"/>
            <a:chOff x="240" y="2477"/>
            <a:chExt cx="1459" cy="1487"/>
          </a:xfrm>
        </p:grpSpPr>
        <p:pic>
          <p:nvPicPr>
            <p:cNvPr id="117767" name="Picture 6" descr="texton_ind_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748"/>
              <a:ext cx="1258" cy="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768" name="AutoShape 7"/>
            <p:cNvSpPr>
              <a:spLocks noChangeArrowheads="1"/>
            </p:cNvSpPr>
            <p:nvPr/>
          </p:nvSpPr>
          <p:spPr bwMode="auto">
            <a:xfrm rot="2426846">
              <a:off x="1482" y="2477"/>
              <a:ext cx="217" cy="195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17769" name="Text Box 8"/>
            <p:cNvSpPr txBox="1">
              <a:spLocks noChangeArrowheads="1"/>
            </p:cNvSpPr>
            <p:nvPr/>
          </p:nvSpPr>
          <p:spPr bwMode="auto">
            <a:xfrm>
              <a:off x="642" y="3772"/>
              <a:ext cx="43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400">
                  <a:solidFill>
                    <a:srgbClr val="FFFFFF"/>
                  </a:solidFill>
                </a:rPr>
                <a:t>level 0</a:t>
              </a:r>
            </a:p>
          </p:txBody>
        </p:sp>
      </p:grpSp>
      <p:sp>
        <p:nvSpPr>
          <p:cNvPr id="117766" name="Text Box 9"/>
          <p:cNvSpPr txBox="1">
            <a:spLocks noChangeArrowheads="1"/>
          </p:cNvSpPr>
          <p:nvPr/>
        </p:nvSpPr>
        <p:spPr bwMode="auto">
          <a:xfrm>
            <a:off x="2892425" y="6477000"/>
            <a:ext cx="3409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00"/>
                </a:solidFill>
              </a:rPr>
              <a:t>Lazebnik, Schmid &amp; Ponce (CVPR 2006)</a:t>
            </a:r>
          </a:p>
        </p:txBody>
      </p:sp>
    </p:spTree>
    <p:extLst>
      <p:ext uri="{BB962C8B-B14F-4D97-AF65-F5344CB8AC3E}">
        <p14:creationId xmlns:p14="http://schemas.microsoft.com/office/powerpoint/2010/main" val="199439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(</a:t>
            </a:r>
            <a:r>
              <a:rPr lang="en-US" dirty="0" err="1" smtClean="0"/>
              <a:t>gán</a:t>
            </a:r>
            <a:r>
              <a:rPr lang="en-US" dirty="0" smtClean="0"/>
              <a:t> </a:t>
            </a:r>
            <a:r>
              <a:rPr lang="en-US" dirty="0" err="1" smtClean="0"/>
              <a:t>nhãn</a:t>
            </a:r>
            <a:r>
              <a:rPr lang="en-US" dirty="0" smtClean="0"/>
              <a:t>)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ảnh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có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tính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chất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toàn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cục</a:t>
            </a:r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endParaRPr lang="en-US" dirty="0" smtClean="0">
              <a:sym typeface="Wingdings" pitchFamily="2" charset="2"/>
            </a:endParaRPr>
          </a:p>
          <a:p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Nhận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dạng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đối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tượng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3-D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không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xét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đến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 pitchFamily="2" charset="2"/>
              </a:rPr>
              <a:t>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33400" y="3886200"/>
            <a:ext cx="8350250" cy="1166813"/>
            <a:chOff x="306" y="1254"/>
            <a:chExt cx="5260" cy="735"/>
          </a:xfrm>
        </p:grpSpPr>
        <p:pic>
          <p:nvPicPr>
            <p:cNvPr id="6" name="Picture 2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28" y="1254"/>
              <a:ext cx="801" cy="7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7" name="Picture 2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73" y="1254"/>
              <a:ext cx="785" cy="7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8" name="Picture 2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8" y="1254"/>
              <a:ext cx="758" cy="7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9" name="Picture 2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06" y="1265"/>
              <a:ext cx="844" cy="7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0" name="Picture 2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00" y="1254"/>
              <a:ext cx="946" cy="72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pic>
          <p:nvPicPr>
            <p:cNvPr id="11" name="Picture 2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08" y="1259"/>
              <a:ext cx="862" cy="71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6629400" y="1447800"/>
            <a:ext cx="2041145" cy="1366838"/>
            <a:chOff x="144" y="624"/>
            <a:chExt cx="5520" cy="3696"/>
          </a:xfrm>
        </p:grpSpPr>
        <p:pic>
          <p:nvPicPr>
            <p:cNvPr id="13" name="Picture 2" descr="cereals"/>
            <p:cNvPicPr>
              <a:picLocks noChangeAspect="1" noChangeArrowheads="1"/>
            </p:cNvPicPr>
            <p:nvPr/>
          </p:nvPicPr>
          <p:blipFill>
            <a:blip r:embed="rId8" cstate="print"/>
            <a:srcRect r="11111"/>
            <a:stretch>
              <a:fillRect/>
            </a:stretch>
          </p:blipFill>
          <p:spPr bwMode="auto">
            <a:xfrm>
              <a:off x="144" y="2094"/>
              <a:ext cx="2688" cy="2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60" y="624"/>
              <a:ext cx="1099" cy="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10" cstate="print"/>
            <a:srcRect l="10001" t="10435" r="59166" b="6087"/>
            <a:stretch>
              <a:fillRect/>
            </a:stretch>
          </p:blipFill>
          <p:spPr bwMode="auto">
            <a:xfrm>
              <a:off x="3888" y="624"/>
              <a:ext cx="1288" cy="1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11" cstate="print"/>
            <a:srcRect l="50833" t="2087" r="6667" b="6261"/>
            <a:stretch>
              <a:fillRect/>
            </a:stretch>
          </p:blipFill>
          <p:spPr bwMode="auto">
            <a:xfrm>
              <a:off x="3120" y="2112"/>
              <a:ext cx="2544" cy="21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Spatial pyramid representation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1631" y="1257300"/>
            <a:ext cx="8839200" cy="1600200"/>
          </a:xfrm>
        </p:spPr>
        <p:txBody>
          <a:bodyPr/>
          <a:lstStyle/>
          <a:p>
            <a:pPr eaLnBrk="1" hangingPunct="1"/>
            <a:r>
              <a:rPr lang="en-US" altLang="en-US" sz="2000" dirty="0" smtClean="0"/>
              <a:t>Extension of a bag of features</a:t>
            </a:r>
          </a:p>
          <a:p>
            <a:pPr eaLnBrk="1" hangingPunct="1"/>
            <a:r>
              <a:rPr lang="en-US" altLang="en-US" sz="2000" dirty="0" smtClean="0"/>
              <a:t>Locally </a:t>
            </a:r>
            <a:r>
              <a:rPr lang="en-US" altLang="en-US" sz="2000" dirty="0" err="1" smtClean="0"/>
              <a:t>orderless</a:t>
            </a:r>
            <a:r>
              <a:rPr lang="en-US" altLang="en-US" sz="2000" dirty="0" smtClean="0"/>
              <a:t> representation at several levels of resolution</a:t>
            </a:r>
          </a:p>
        </p:txBody>
      </p:sp>
      <p:pic>
        <p:nvPicPr>
          <p:cNvPr id="118788" name="Picture 4" descr="texton_ind_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632910"/>
            <a:ext cx="1662193" cy="134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9" name="Picture 5" descr="burma_bagan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2057400"/>
            <a:ext cx="2592387" cy="181768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790" name="Line 6"/>
          <p:cNvSpPr>
            <a:spLocks noChangeShapeType="1"/>
          </p:cNvSpPr>
          <p:nvPr/>
        </p:nvSpPr>
        <p:spPr bwMode="auto">
          <a:xfrm>
            <a:off x="4603750" y="1600200"/>
            <a:ext cx="0" cy="2274888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91" name="Line 7"/>
          <p:cNvSpPr>
            <a:spLocks noChangeShapeType="1"/>
          </p:cNvSpPr>
          <p:nvPr/>
        </p:nvSpPr>
        <p:spPr bwMode="auto">
          <a:xfrm>
            <a:off x="3046413" y="2732088"/>
            <a:ext cx="3114675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92" name="AutoShape 8"/>
          <p:cNvSpPr>
            <a:spLocks noChangeArrowheads="1"/>
          </p:cNvSpPr>
          <p:nvPr/>
        </p:nvSpPr>
        <p:spPr bwMode="auto">
          <a:xfrm rot="2426846">
            <a:off x="2644198" y="3968279"/>
            <a:ext cx="286721" cy="247347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8793" name="Text Box 9"/>
          <p:cNvSpPr txBox="1">
            <a:spLocks noChangeArrowheads="1"/>
          </p:cNvSpPr>
          <p:nvPr/>
        </p:nvSpPr>
        <p:spPr bwMode="auto">
          <a:xfrm>
            <a:off x="1323975" y="5988050"/>
            <a:ext cx="696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</a:rPr>
              <a:t>level 0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587751" y="4433933"/>
            <a:ext cx="1679370" cy="1855741"/>
            <a:chOff x="2068" y="2499"/>
            <a:chExt cx="1271" cy="1463"/>
          </a:xfrm>
        </p:grpSpPr>
        <p:grpSp>
          <p:nvGrpSpPr>
            <p:cNvPr id="118796" name="Group 11"/>
            <p:cNvGrpSpPr>
              <a:grpSpLocks/>
            </p:cNvGrpSpPr>
            <p:nvPr/>
          </p:nvGrpSpPr>
          <p:grpSpPr bwMode="auto">
            <a:xfrm>
              <a:off x="2068" y="2750"/>
              <a:ext cx="1271" cy="1014"/>
              <a:chOff x="1968" y="2812"/>
              <a:chExt cx="1680" cy="1316"/>
            </a:xfrm>
          </p:grpSpPr>
          <p:pic>
            <p:nvPicPr>
              <p:cNvPr id="118799" name="Picture 12" descr="texton_ind_1_1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3485"/>
                <a:ext cx="816" cy="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800" name="Picture 13" descr="texton_ind_1_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8" y="2812"/>
                <a:ext cx="816" cy="6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801" name="Picture 14" descr="texton_ind_1_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2812"/>
                <a:ext cx="816" cy="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802" name="Picture 15" descr="texton_ind_1_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2" y="3485"/>
                <a:ext cx="816" cy="6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8797" name="AutoShape 16"/>
            <p:cNvSpPr>
              <a:spLocks noChangeArrowheads="1"/>
            </p:cNvSpPr>
            <p:nvPr/>
          </p:nvSpPr>
          <p:spPr bwMode="auto">
            <a:xfrm>
              <a:off x="2589" y="2499"/>
              <a:ext cx="217" cy="194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18798" name="Text Box 17"/>
            <p:cNvSpPr txBox="1">
              <a:spLocks noChangeArrowheads="1"/>
            </p:cNvSpPr>
            <p:nvPr/>
          </p:nvSpPr>
          <p:spPr bwMode="auto">
            <a:xfrm>
              <a:off x="2482" y="3770"/>
              <a:ext cx="43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400">
                  <a:solidFill>
                    <a:srgbClr val="FFFFFF"/>
                  </a:solidFill>
                </a:rPr>
                <a:t>level 1</a:t>
              </a:r>
            </a:p>
          </p:txBody>
        </p:sp>
      </p:grpSp>
      <p:sp>
        <p:nvSpPr>
          <p:cNvPr id="118795" name="Text Box 18"/>
          <p:cNvSpPr txBox="1">
            <a:spLocks noChangeArrowheads="1"/>
          </p:cNvSpPr>
          <p:nvPr/>
        </p:nvSpPr>
        <p:spPr bwMode="auto">
          <a:xfrm>
            <a:off x="2894013" y="6477000"/>
            <a:ext cx="3409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00"/>
                </a:solidFill>
              </a:rPr>
              <a:t>Lazebnik, Schmid &amp; Ponce (CVPR 2006)</a:t>
            </a:r>
          </a:p>
        </p:txBody>
      </p:sp>
    </p:spTree>
    <p:extLst>
      <p:ext uri="{BB962C8B-B14F-4D97-AF65-F5344CB8AC3E}">
        <p14:creationId xmlns:p14="http://schemas.microsoft.com/office/powerpoint/2010/main" val="38122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Spatial pyramid representation</a:t>
            </a:r>
          </a:p>
        </p:txBody>
      </p:sp>
      <p:pic>
        <p:nvPicPr>
          <p:cNvPr id="119811" name="Picture 3" descr="texton_ind_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4650996"/>
            <a:ext cx="1639800" cy="1324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9812" name="Group 4"/>
          <p:cNvGrpSpPr>
            <a:grpSpLocks/>
          </p:cNvGrpSpPr>
          <p:nvPr/>
        </p:nvGrpSpPr>
        <p:grpSpPr bwMode="auto">
          <a:xfrm>
            <a:off x="3587751" y="4766179"/>
            <a:ext cx="1656746" cy="1209171"/>
            <a:chOff x="1968" y="2812"/>
            <a:chExt cx="1680" cy="1316"/>
          </a:xfrm>
        </p:grpSpPr>
        <p:pic>
          <p:nvPicPr>
            <p:cNvPr id="119847" name="Picture 5" descr="texton_ind_1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3485"/>
              <a:ext cx="816" cy="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848" name="Picture 6" descr="texton_ind_1_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812"/>
              <a:ext cx="816" cy="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849" name="Picture 7" descr="texton_ind_1_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812"/>
              <a:ext cx="816" cy="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850" name="Picture 8" descr="texton_ind_1_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3485"/>
              <a:ext cx="816" cy="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9813" name="AutoShape 9"/>
          <p:cNvSpPr>
            <a:spLocks noChangeArrowheads="1"/>
          </p:cNvSpPr>
          <p:nvPr/>
        </p:nvSpPr>
        <p:spPr bwMode="auto">
          <a:xfrm>
            <a:off x="4414838" y="4043798"/>
            <a:ext cx="282859" cy="23134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119814" name="Picture 10" descr="burma_bagan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2166268"/>
            <a:ext cx="2557463" cy="1708819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815" name="Group 11"/>
          <p:cNvGrpSpPr>
            <a:grpSpLocks/>
          </p:cNvGrpSpPr>
          <p:nvPr/>
        </p:nvGrpSpPr>
        <p:grpSpPr bwMode="auto">
          <a:xfrm>
            <a:off x="3048000" y="2166268"/>
            <a:ext cx="2557463" cy="1708819"/>
            <a:chOff x="1488" y="480"/>
            <a:chExt cx="2784" cy="1929"/>
          </a:xfrm>
        </p:grpSpPr>
        <p:sp>
          <p:nvSpPr>
            <p:cNvPr id="119841" name="Line 12"/>
            <p:cNvSpPr>
              <a:spLocks noChangeShapeType="1"/>
            </p:cNvSpPr>
            <p:nvPr/>
          </p:nvSpPr>
          <p:spPr bwMode="auto">
            <a:xfrm>
              <a:off x="2880" y="480"/>
              <a:ext cx="0" cy="192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2" name="Line 13"/>
            <p:cNvSpPr>
              <a:spLocks noChangeShapeType="1"/>
            </p:cNvSpPr>
            <p:nvPr/>
          </p:nvSpPr>
          <p:spPr bwMode="auto">
            <a:xfrm>
              <a:off x="1488" y="1440"/>
              <a:ext cx="278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3" name="Line 14"/>
            <p:cNvSpPr>
              <a:spLocks noChangeShapeType="1"/>
            </p:cNvSpPr>
            <p:nvPr/>
          </p:nvSpPr>
          <p:spPr bwMode="auto">
            <a:xfrm>
              <a:off x="1488" y="960"/>
              <a:ext cx="278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4" name="Line 15"/>
            <p:cNvSpPr>
              <a:spLocks noChangeShapeType="1"/>
            </p:cNvSpPr>
            <p:nvPr/>
          </p:nvSpPr>
          <p:spPr bwMode="auto">
            <a:xfrm>
              <a:off x="1488" y="1920"/>
              <a:ext cx="2784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5" name="Line 16"/>
            <p:cNvSpPr>
              <a:spLocks noChangeShapeType="1"/>
            </p:cNvSpPr>
            <p:nvPr/>
          </p:nvSpPr>
          <p:spPr bwMode="auto">
            <a:xfrm>
              <a:off x="2176" y="480"/>
              <a:ext cx="0" cy="192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6" name="Line 17"/>
            <p:cNvSpPr>
              <a:spLocks noChangeShapeType="1"/>
            </p:cNvSpPr>
            <p:nvPr/>
          </p:nvSpPr>
          <p:spPr bwMode="auto">
            <a:xfrm>
              <a:off x="3570" y="480"/>
              <a:ext cx="0" cy="1929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9816" name="AutoShape 18"/>
          <p:cNvSpPr>
            <a:spLocks noChangeArrowheads="1"/>
          </p:cNvSpPr>
          <p:nvPr/>
        </p:nvSpPr>
        <p:spPr bwMode="auto">
          <a:xfrm rot="2426846">
            <a:off x="2639853" y="3980070"/>
            <a:ext cx="282859" cy="232533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CC99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9817" name="Text Box 19"/>
          <p:cNvSpPr txBox="1">
            <a:spLocks noChangeArrowheads="1"/>
          </p:cNvSpPr>
          <p:nvPr/>
        </p:nvSpPr>
        <p:spPr bwMode="auto">
          <a:xfrm>
            <a:off x="1323975" y="5988050"/>
            <a:ext cx="696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</a:rPr>
              <a:t>level 0</a:t>
            </a:r>
          </a:p>
        </p:txBody>
      </p:sp>
      <p:sp>
        <p:nvSpPr>
          <p:cNvPr id="119818" name="Text Box 20"/>
          <p:cNvSpPr txBox="1">
            <a:spLocks noChangeArrowheads="1"/>
          </p:cNvSpPr>
          <p:nvPr/>
        </p:nvSpPr>
        <p:spPr bwMode="auto">
          <a:xfrm>
            <a:off x="4244975" y="5984875"/>
            <a:ext cx="6969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400">
                <a:solidFill>
                  <a:srgbClr val="FFFFFF"/>
                </a:solidFill>
              </a:rPr>
              <a:t>level 1</a:t>
            </a:r>
          </a:p>
        </p:txBody>
      </p: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172200" y="4518848"/>
            <a:ext cx="1939605" cy="1770827"/>
            <a:chOff x="3798" y="3007"/>
            <a:chExt cx="1420" cy="1293"/>
          </a:xfrm>
        </p:grpSpPr>
        <p:grpSp>
          <p:nvGrpSpPr>
            <p:cNvPr id="119822" name="Group 22"/>
            <p:cNvGrpSpPr>
              <a:grpSpLocks/>
            </p:cNvGrpSpPr>
            <p:nvPr/>
          </p:nvGrpSpPr>
          <p:grpSpPr bwMode="auto">
            <a:xfrm>
              <a:off x="4005" y="3245"/>
              <a:ext cx="1213" cy="883"/>
              <a:chOff x="3792" y="2812"/>
              <a:chExt cx="1680" cy="1316"/>
            </a:xfrm>
          </p:grpSpPr>
          <p:pic>
            <p:nvPicPr>
              <p:cNvPr id="119825" name="Picture 23" descr="texton_ind_2_1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" y="2812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26" name="Picture 24" descr="texton_ind_2_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4" y="3153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27" name="Picture 25" descr="texton_ind_2_3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2812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28" name="Picture 26" descr="texton_ind_2_4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8" y="2817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29" name="Picture 27" descr="texton_ind_2_5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" y="3153"/>
                <a:ext cx="384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0" name="Picture 28" descr="texton_ind_2_6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4" y="2812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1" name="Picture 29" descr="texton_ind_2_7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8" y="3153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2" name="Picture 30" descr="texton_ind_2_8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V="1">
                <a:off x="4656" y="3153"/>
                <a:ext cx="384" cy="3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3" name="Picture 31" descr="texton_ind_2_9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92" y="3489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4" name="Picture 32" descr="texton_ind_2_10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3825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5" name="Picture 33" descr="texton_ind_2_11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6" y="3489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6" name="Picture 34" descr="texton_ind_2_12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4" y="3489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7" name="Picture 35" descr="texton_ind_2_13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0" y="3831"/>
                <a:ext cx="376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8" name="Picture 36" descr="texton_ind_2_14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4" y="3825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39" name="Picture 37" descr="texton_ind_2_15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8" y="3825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9840" name="Picture 38" descr="texton_ind_2_16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8" y="3489"/>
                <a:ext cx="384" cy="3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9823" name="AutoShape 39"/>
            <p:cNvSpPr>
              <a:spLocks noChangeArrowheads="1"/>
            </p:cNvSpPr>
            <p:nvPr/>
          </p:nvSpPr>
          <p:spPr bwMode="auto">
            <a:xfrm rot="19173154" flipH="1">
              <a:off x="3798" y="3007"/>
              <a:ext cx="207" cy="17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rgbClr val="FFCC99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19824" name="Text Box 40"/>
            <p:cNvSpPr txBox="1">
              <a:spLocks noChangeArrowheads="1"/>
            </p:cNvSpPr>
            <p:nvPr/>
          </p:nvSpPr>
          <p:spPr bwMode="auto">
            <a:xfrm>
              <a:off x="4389" y="4133"/>
              <a:ext cx="419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400">
                  <a:solidFill>
                    <a:schemeClr val="bg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400">
                  <a:solidFill>
                    <a:srgbClr val="FFFFFF"/>
                  </a:solidFill>
                </a:rPr>
                <a:t>level 2</a:t>
              </a:r>
            </a:p>
          </p:txBody>
        </p:sp>
      </p:grpSp>
      <p:sp>
        <p:nvSpPr>
          <p:cNvPr id="119820" name="Rectangle 41"/>
          <p:cNvSpPr>
            <a:spLocks noGrp="1" noChangeArrowheads="1"/>
          </p:cNvSpPr>
          <p:nvPr>
            <p:ph type="body" idx="1"/>
          </p:nvPr>
        </p:nvSpPr>
        <p:spPr>
          <a:xfrm>
            <a:off x="422544" y="1219200"/>
            <a:ext cx="8839200" cy="1600200"/>
          </a:xfrm>
        </p:spPr>
        <p:txBody>
          <a:bodyPr/>
          <a:lstStyle/>
          <a:p>
            <a:pPr eaLnBrk="1" hangingPunct="1"/>
            <a:r>
              <a:rPr lang="en-US" altLang="en-US" sz="2000" dirty="0" smtClean="0"/>
              <a:t>Extension of a bag of features</a:t>
            </a:r>
          </a:p>
          <a:p>
            <a:pPr eaLnBrk="1" hangingPunct="1"/>
            <a:r>
              <a:rPr lang="en-US" altLang="en-US" sz="2000" dirty="0" smtClean="0"/>
              <a:t>Locally </a:t>
            </a:r>
            <a:r>
              <a:rPr lang="en-US" altLang="en-US" sz="2000" dirty="0" err="1" smtClean="0"/>
              <a:t>orderless</a:t>
            </a:r>
            <a:r>
              <a:rPr lang="en-US" altLang="en-US" sz="2000" dirty="0" smtClean="0"/>
              <a:t> representation at several levels of resolution</a:t>
            </a:r>
          </a:p>
        </p:txBody>
      </p:sp>
      <p:sp>
        <p:nvSpPr>
          <p:cNvPr id="119821" name="Text Box 42"/>
          <p:cNvSpPr txBox="1">
            <a:spLocks noChangeArrowheads="1"/>
          </p:cNvSpPr>
          <p:nvPr/>
        </p:nvSpPr>
        <p:spPr bwMode="auto">
          <a:xfrm>
            <a:off x="2890838" y="6477000"/>
            <a:ext cx="3409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400">
                <a:solidFill>
                  <a:schemeClr val="bg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>
                <a:solidFill>
                  <a:schemeClr val="bg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>
                <a:solidFill>
                  <a:schemeClr val="bg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bg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FFFF00"/>
                </a:solidFill>
              </a:rPr>
              <a:t>Lazebnik, Schmid &amp; Ponce (CVPR 2006)</a:t>
            </a:r>
          </a:p>
        </p:txBody>
      </p:sp>
    </p:spTree>
    <p:extLst>
      <p:ext uri="{BB962C8B-B14F-4D97-AF65-F5344CB8AC3E}">
        <p14:creationId xmlns:p14="http://schemas.microsoft.com/office/powerpoint/2010/main" val="62607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Limitations of global appearance models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8229600" cy="44958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smtClean="0"/>
              <a:t>Requires global registration of patterns</a:t>
            </a:r>
          </a:p>
          <a:p>
            <a:pPr eaLnBrk="1" hangingPunct="1"/>
            <a:r>
              <a:rPr lang="en-US" altLang="en-US" smtClean="0"/>
              <a:t>Not robust to clutter, occlusion, geometric transformations</a:t>
            </a:r>
          </a:p>
          <a:p>
            <a:pPr eaLnBrk="1" hangingPunct="1">
              <a:buFontTx/>
              <a:buNone/>
            </a:pP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smtClean="0"/>
          </a:p>
        </p:txBody>
      </p:sp>
      <p:pic>
        <p:nvPicPr>
          <p:cNvPr id="7885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40"/>
          <a:stretch>
            <a:fillRect/>
          </a:stretch>
        </p:blipFill>
        <p:spPr bwMode="auto">
          <a:xfrm>
            <a:off x="1752600" y="3276600"/>
            <a:ext cx="5638800" cy="33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86600" y="6581775"/>
            <a:ext cx="205740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en-US" sz="1200" dirty="0" smtClean="0"/>
              <a:t>Svetlana Lazebnik</a:t>
            </a:r>
            <a:endParaRPr lang="en-US" sz="12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0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trưng</a:t>
            </a:r>
            <a:r>
              <a:rPr lang="en-US" dirty="0" smtClean="0"/>
              <a:t>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0982"/>
            <a:ext cx="7886700" cy="127461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Lecture 4</a:t>
            </a:r>
          </a:p>
          <a:p>
            <a:endParaRPr lang="en-US" dirty="0"/>
          </a:p>
          <a:p>
            <a:r>
              <a:rPr lang="en-US" dirty="0" err="1" smtClean="0"/>
              <a:t>Nhắc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048000" y="1676400"/>
            <a:ext cx="289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C00000"/>
                </a:solidFill>
              </a:rPr>
              <a:t>Read </a:t>
            </a:r>
            <a:r>
              <a:rPr lang="en-US" altLang="en-US" sz="2400" dirty="0" err="1">
                <a:solidFill>
                  <a:srgbClr val="C00000"/>
                </a:solidFill>
              </a:rPr>
              <a:t>Szeliski</a:t>
            </a:r>
            <a:r>
              <a:rPr lang="en-US" altLang="en-US" sz="2400" dirty="0">
                <a:solidFill>
                  <a:srgbClr val="C00000"/>
                </a:solidFill>
              </a:rPr>
              <a:t> 4.1</a:t>
            </a:r>
          </a:p>
        </p:txBody>
      </p:sp>
    </p:spTree>
    <p:extLst>
      <p:ext uri="{BB962C8B-B14F-4D97-AF65-F5344CB8AC3E}">
        <p14:creationId xmlns:p14="http://schemas.microsoft.com/office/powerpoint/2010/main" val="409140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876550"/>
            <a:ext cx="530542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itle 1"/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87347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/>
              <a:t>What kind of things do we compute histograms of?</a:t>
            </a:r>
          </a:p>
        </p:txBody>
      </p:sp>
      <p:sp>
        <p:nvSpPr>
          <p:cNvPr id="63492" name="Content Placeholder 2"/>
          <p:cNvSpPr>
            <a:spLocks noGrp="1"/>
          </p:cNvSpPr>
          <p:nvPr>
            <p:ph idx="1"/>
          </p:nvPr>
        </p:nvSpPr>
        <p:spPr>
          <a:xfrm>
            <a:off x="619125" y="1600200"/>
            <a:ext cx="7886700" cy="588818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70C0"/>
                </a:solidFill>
              </a:rPr>
              <a:t>Histograms </a:t>
            </a:r>
            <a:r>
              <a:rPr lang="en-US" altLang="en-US" dirty="0" smtClean="0"/>
              <a:t>of oriented gradients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63493" name="TextBox 5"/>
          <p:cNvSpPr txBox="1">
            <a:spLocks noChangeArrowheads="1"/>
          </p:cNvSpPr>
          <p:nvPr/>
        </p:nvSpPr>
        <p:spPr bwMode="auto">
          <a:xfrm>
            <a:off x="3019425" y="5238750"/>
            <a:ext cx="2466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2000" smtClean="0">
                <a:solidFill>
                  <a:prstClr val="black"/>
                </a:solidFill>
                <a:latin typeface="Calibri" pitchFamily="34" charset="0"/>
              </a:rPr>
              <a:t>SIFT – Lowe IJCV 2004</a:t>
            </a:r>
          </a:p>
        </p:txBody>
      </p:sp>
      <p:pic>
        <p:nvPicPr>
          <p:cNvPr id="6349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105150"/>
            <a:ext cx="25908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9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0" r="58810"/>
          <a:stretch>
            <a:fillRect/>
          </a:stretch>
        </p:blipFill>
        <p:spPr bwMode="auto">
          <a:xfrm>
            <a:off x="3024188" y="3721100"/>
            <a:ext cx="2322512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sz="4000" dirty="0" smtClean="0"/>
              <a:t>SIFT vector formation</a:t>
            </a:r>
            <a:endParaRPr lang="en-US" altLang="en-US" sz="4000" dirty="0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2133600"/>
          </a:xfrm>
        </p:spPr>
        <p:txBody>
          <a:bodyPr rIns="132080">
            <a:normAutofit fontScale="92500" lnSpcReduction="10000"/>
          </a:bodyPr>
          <a:lstStyle/>
          <a:p>
            <a:pPr eaLnBrk="1" hangingPunct="1"/>
            <a:r>
              <a:rPr lang="en-US" altLang="en-US" sz="2800" dirty="0" smtClean="0"/>
              <a:t>Computed on rotated and scaled version of window according to computed orientation &amp; scale</a:t>
            </a:r>
          </a:p>
          <a:p>
            <a:pPr marL="782638" lvl="1" eaLnBrk="1" hangingPunct="1"/>
            <a:r>
              <a:rPr lang="en-US" altLang="en-US" dirty="0" smtClean="0"/>
              <a:t>resample the window</a:t>
            </a:r>
          </a:p>
          <a:p>
            <a:pPr eaLnBrk="1" hangingPunct="1"/>
            <a:r>
              <a:rPr lang="en-US" altLang="en-US" sz="2800" dirty="0" smtClean="0"/>
              <a:t>Based on gradients weighted by a Gaussian of variance half the window (for smooth falloff)</a:t>
            </a:r>
          </a:p>
        </p:txBody>
      </p:sp>
      <p:pic>
        <p:nvPicPr>
          <p:cNvPr id="64517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4519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1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sz="4000" dirty="0" smtClean="0"/>
              <a:t>SIFT vector formation</a:t>
            </a:r>
            <a:endParaRPr lang="en-US" altLang="en-US" sz="4000" dirty="0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2133600"/>
          </a:xfrm>
        </p:spPr>
        <p:txBody>
          <a:bodyPr rIns="132080">
            <a:normAutofit fontScale="92500" lnSpcReduction="10000"/>
          </a:bodyPr>
          <a:lstStyle/>
          <a:p>
            <a:pPr eaLnBrk="1" hangingPunct="1"/>
            <a:r>
              <a:rPr lang="en-US" altLang="en-US" sz="2800" dirty="0" smtClean="0"/>
              <a:t>4x4 array of gradient orientation histogram weighted by magnitude</a:t>
            </a:r>
          </a:p>
          <a:p>
            <a:pPr eaLnBrk="1" hangingPunct="1"/>
            <a:r>
              <a:rPr lang="en-US" altLang="en-US" sz="2800" dirty="0" smtClean="0"/>
              <a:t>8 orientations x 4x4 array = 128 dimensions</a:t>
            </a:r>
          </a:p>
          <a:p>
            <a:pPr eaLnBrk="1" hangingPunct="1"/>
            <a:r>
              <a:rPr lang="en-US" altLang="en-US" sz="2800" dirty="0" smtClean="0"/>
              <a:t>Motivation:  some sensitivity to spatial layout, but not too much.</a:t>
            </a:r>
          </a:p>
        </p:txBody>
      </p:sp>
      <p:sp>
        <p:nvSpPr>
          <p:cNvPr id="65541" name="Rectangle 4"/>
          <p:cNvSpPr>
            <a:spLocks/>
          </p:cNvSpPr>
          <p:nvPr/>
        </p:nvSpPr>
        <p:spPr bwMode="auto">
          <a:xfrm>
            <a:off x="5840413" y="6299200"/>
            <a:ext cx="30337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>
            <a:lvl1pPr marL="3968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17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showing only 2x2 here but is 4x4</a:t>
            </a:r>
          </a:p>
        </p:txBody>
      </p:sp>
      <p:pic>
        <p:nvPicPr>
          <p:cNvPr id="65542" name="Picture 5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Line 6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5544" name="Line 7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5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sz="4000" dirty="0" smtClean="0"/>
              <a:t>Ensure smoothness</a:t>
            </a:r>
            <a:endParaRPr lang="en-US" altLang="en-US" sz="4000" dirty="0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382000" cy="2209800"/>
          </a:xfrm>
        </p:spPr>
        <p:txBody>
          <a:bodyPr rIns="132080"/>
          <a:lstStyle/>
          <a:p>
            <a:pPr eaLnBrk="1" hangingPunct="1"/>
            <a:r>
              <a:rPr lang="en-US" altLang="en-US" dirty="0" smtClean="0"/>
              <a:t>Gaussian weight </a:t>
            </a:r>
          </a:p>
          <a:p>
            <a:pPr eaLnBrk="1" hangingPunct="1"/>
            <a:r>
              <a:rPr lang="en-US" altLang="en-US" dirty="0" smtClean="0"/>
              <a:t>Trilinear interpolation </a:t>
            </a:r>
          </a:p>
          <a:p>
            <a:pPr marL="782638" lvl="1" eaLnBrk="1" hangingPunct="1"/>
            <a:r>
              <a:rPr lang="en-US" altLang="en-US" dirty="0" smtClean="0"/>
              <a:t>a given gradient contributes to 8 bins: </a:t>
            </a:r>
            <a:br>
              <a:rPr lang="en-US" altLang="en-US" dirty="0" smtClean="0"/>
            </a:br>
            <a:r>
              <a:rPr lang="en-US" altLang="en-US" dirty="0" smtClean="0"/>
              <a:t>4 in space times 2 in orientation</a:t>
            </a:r>
          </a:p>
        </p:txBody>
      </p:sp>
      <p:pic>
        <p:nvPicPr>
          <p:cNvPr id="66564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5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6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7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8" name="Line 7"/>
          <p:cNvSpPr>
            <a:spLocks noChangeShapeType="1"/>
          </p:cNvSpPr>
          <p:nvPr/>
        </p:nvSpPr>
        <p:spPr bwMode="auto">
          <a:xfrm flipH="1">
            <a:off x="3767138" y="4498975"/>
            <a:ext cx="163512" cy="5715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69" name="Line 8"/>
          <p:cNvSpPr>
            <a:spLocks noChangeShapeType="1"/>
          </p:cNvSpPr>
          <p:nvPr/>
        </p:nvSpPr>
        <p:spPr bwMode="auto">
          <a:xfrm flipH="1">
            <a:off x="7094538" y="5195888"/>
            <a:ext cx="211137" cy="22383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0" name="Line 9"/>
          <p:cNvSpPr>
            <a:spLocks noChangeShapeType="1"/>
          </p:cNvSpPr>
          <p:nvPr/>
        </p:nvSpPr>
        <p:spPr bwMode="auto">
          <a:xfrm flipH="1">
            <a:off x="7094538" y="4217988"/>
            <a:ext cx="211137" cy="22383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1" name="Line 10"/>
          <p:cNvSpPr>
            <a:spLocks noChangeShapeType="1"/>
          </p:cNvSpPr>
          <p:nvPr/>
        </p:nvSpPr>
        <p:spPr bwMode="auto">
          <a:xfrm flipH="1">
            <a:off x="8047038" y="5265738"/>
            <a:ext cx="173037" cy="166687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2" name="Line 11"/>
          <p:cNvSpPr>
            <a:spLocks noChangeShapeType="1"/>
          </p:cNvSpPr>
          <p:nvPr/>
        </p:nvSpPr>
        <p:spPr bwMode="auto">
          <a:xfrm flipH="1">
            <a:off x="8085138" y="4089400"/>
            <a:ext cx="331787" cy="339725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3" name="Line 12"/>
          <p:cNvSpPr>
            <a:spLocks noChangeShapeType="1"/>
          </p:cNvSpPr>
          <p:nvPr/>
        </p:nvSpPr>
        <p:spPr bwMode="auto">
          <a:xfrm flipH="1">
            <a:off x="8074025" y="4419600"/>
            <a:ext cx="304800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4" name="Line 13"/>
          <p:cNvSpPr>
            <a:spLocks noChangeShapeType="1"/>
          </p:cNvSpPr>
          <p:nvPr/>
        </p:nvSpPr>
        <p:spPr bwMode="auto">
          <a:xfrm flipH="1">
            <a:off x="8048625" y="5422900"/>
            <a:ext cx="466725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5" name="Line 14"/>
          <p:cNvSpPr>
            <a:spLocks noChangeShapeType="1"/>
          </p:cNvSpPr>
          <p:nvPr/>
        </p:nvSpPr>
        <p:spPr bwMode="auto">
          <a:xfrm flipH="1">
            <a:off x="7083425" y="5422900"/>
            <a:ext cx="376238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6" name="Line 15"/>
          <p:cNvSpPr>
            <a:spLocks noChangeShapeType="1"/>
          </p:cNvSpPr>
          <p:nvPr/>
        </p:nvSpPr>
        <p:spPr bwMode="auto">
          <a:xfrm flipH="1">
            <a:off x="7083425" y="4445000"/>
            <a:ext cx="376238" cy="0"/>
          </a:xfrm>
          <a:prstGeom prst="line">
            <a:avLst/>
          </a:prstGeom>
          <a:noFill/>
          <a:ln w="38100">
            <a:solidFill>
              <a:srgbClr val="FF2712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6577" name="Freeform 16"/>
          <p:cNvSpPr>
            <a:spLocks/>
          </p:cNvSpPr>
          <p:nvPr/>
        </p:nvSpPr>
        <p:spPr bwMode="auto">
          <a:xfrm>
            <a:off x="2706688" y="4108450"/>
            <a:ext cx="2806700" cy="939800"/>
          </a:xfrm>
          <a:custGeom>
            <a:avLst/>
            <a:gdLst>
              <a:gd name="T0" fmla="*/ 0 w 21600"/>
              <a:gd name="T1" fmla="*/ 39960510 h 21600"/>
              <a:gd name="T2" fmla="*/ 182671859 w 21600"/>
              <a:gd name="T3" fmla="*/ 0 h 21600"/>
              <a:gd name="T4" fmla="*/ 364702076 w 21600"/>
              <a:gd name="T5" fmla="*/ 40889998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>
                <a:moveTo>
                  <a:pt x="0" y="21109"/>
                </a:moveTo>
                <a:cubicBezTo>
                  <a:pt x="2135" y="21109"/>
                  <a:pt x="6006" y="0"/>
                  <a:pt x="10819" y="0"/>
                </a:cubicBezTo>
                <a:cubicBezTo>
                  <a:pt x="15633" y="0"/>
                  <a:pt x="17913" y="21600"/>
                  <a:pt x="21600" y="21600"/>
                </a:cubicBezTo>
              </a:path>
            </a:pathLst>
          </a:custGeom>
          <a:noFill/>
          <a:ln w="38100" cap="flat">
            <a:solidFill>
              <a:srgbClr val="4A00E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38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 rIns="132080">
            <a:normAutofit/>
          </a:bodyPr>
          <a:lstStyle/>
          <a:p>
            <a:pPr eaLnBrk="1" hangingPunct="1"/>
            <a:r>
              <a:rPr lang="en-US" altLang="en-US" sz="4000" dirty="0" smtClean="0"/>
              <a:t>Reduce effect of illumination</a:t>
            </a:r>
            <a:endParaRPr lang="en-US" altLang="en-US" sz="4000" dirty="0" smtClean="0">
              <a:ea typeface="ヒラギノ明朝 ProN W6" charset="0"/>
              <a:cs typeface="ヒラギノ明朝 ProN W6" charset="0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382000" cy="2362200"/>
          </a:xfrm>
        </p:spPr>
        <p:txBody>
          <a:bodyPr rIns="132080"/>
          <a:lstStyle/>
          <a:p>
            <a:pPr eaLnBrk="1" hangingPunct="1"/>
            <a:r>
              <a:rPr lang="en-US" altLang="en-US" sz="2800" dirty="0" smtClean="0"/>
              <a:t>128-dim vector normalized to 1 </a:t>
            </a:r>
          </a:p>
          <a:p>
            <a:pPr eaLnBrk="1" hangingPunct="1"/>
            <a:r>
              <a:rPr lang="en-US" altLang="en-US" sz="2800" dirty="0" smtClean="0"/>
              <a:t>Threshold gradient magnitudes to avoid excessive influence of high gradients</a:t>
            </a:r>
          </a:p>
          <a:p>
            <a:pPr marL="782638" lvl="1" eaLnBrk="1" hangingPunct="1"/>
            <a:r>
              <a:rPr lang="en-US" altLang="en-US" dirty="0" smtClean="0"/>
              <a:t>after normalization, clamp gradients &gt;0.2</a:t>
            </a:r>
          </a:p>
          <a:p>
            <a:pPr marL="782638" lvl="1" eaLnBrk="1" hangingPunct="1"/>
            <a:r>
              <a:rPr lang="en-US" altLang="en-US" dirty="0" smtClean="0"/>
              <a:t>renormalize</a:t>
            </a:r>
          </a:p>
        </p:txBody>
      </p:sp>
      <p:pic>
        <p:nvPicPr>
          <p:cNvPr id="67588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8" y="3619500"/>
            <a:ext cx="5638800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Picture 4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2"/>
          <a:stretch>
            <a:fillRect/>
          </a:stretch>
        </p:blipFill>
        <p:spPr bwMode="auto">
          <a:xfrm>
            <a:off x="149225" y="3865563"/>
            <a:ext cx="2136775" cy="173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0" name="Line 5"/>
          <p:cNvSpPr>
            <a:spLocks noChangeShapeType="1"/>
          </p:cNvSpPr>
          <p:nvPr/>
        </p:nvSpPr>
        <p:spPr bwMode="auto">
          <a:xfrm rot="10800000" flipH="1">
            <a:off x="1982788" y="3954463"/>
            <a:ext cx="1160462" cy="58737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7591" name="Line 6"/>
          <p:cNvSpPr>
            <a:spLocks noChangeShapeType="1"/>
          </p:cNvSpPr>
          <p:nvPr/>
        </p:nvSpPr>
        <p:spPr bwMode="auto">
          <a:xfrm>
            <a:off x="1987550" y="4241800"/>
            <a:ext cx="1155700" cy="1670050"/>
          </a:xfrm>
          <a:prstGeom prst="line">
            <a:avLst/>
          </a:prstGeom>
          <a:noFill/>
          <a:ln w="12700">
            <a:solidFill>
              <a:srgbClr val="86C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2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0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8515350" cy="87347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Thách</a:t>
            </a:r>
            <a:r>
              <a:rPr lang="en-US" sz="4000" dirty="0" smtClean="0"/>
              <a:t> </a:t>
            </a:r>
            <a:r>
              <a:rPr lang="en-US" sz="4000" dirty="0" err="1" smtClean="0"/>
              <a:t>thức</a:t>
            </a:r>
            <a:r>
              <a:rPr lang="en-US" sz="4000" dirty="0" smtClean="0"/>
              <a:t> </a:t>
            </a:r>
            <a:r>
              <a:rPr lang="en-US" sz="4000" dirty="0" err="1" smtClean="0"/>
              <a:t>chính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96850" y="2408238"/>
            <a:ext cx="1593850" cy="2597150"/>
            <a:chOff x="262" y="1190"/>
            <a:chExt cx="1004" cy="1636"/>
          </a:xfrm>
        </p:grpSpPr>
        <p:pic>
          <p:nvPicPr>
            <p:cNvPr id="47206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 l="33398" t="12192" r="39519" b="44617"/>
            <a:stretch>
              <a:fillRect/>
            </a:stretch>
          </p:blipFill>
          <p:spPr bwMode="auto">
            <a:xfrm>
              <a:off x="359" y="1499"/>
              <a:ext cx="829" cy="1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72070" name="Text Box 6"/>
            <p:cNvSpPr txBox="1">
              <a:spLocks noChangeArrowheads="1"/>
            </p:cNvSpPr>
            <p:nvPr/>
          </p:nvSpPr>
          <p:spPr bwMode="auto">
            <a:xfrm>
              <a:off x="262" y="1190"/>
              <a:ext cx="10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This is a chair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981200" y="1666875"/>
            <a:ext cx="3462338" cy="3829050"/>
            <a:chOff x="1988" y="823"/>
            <a:chExt cx="2181" cy="2412"/>
          </a:xfrm>
        </p:grpSpPr>
        <p:pic>
          <p:nvPicPr>
            <p:cNvPr id="47206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8" y="1045"/>
              <a:ext cx="2181" cy="2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72071" name="Text Box 7"/>
            <p:cNvSpPr txBox="1">
              <a:spLocks noChangeArrowheads="1"/>
            </p:cNvSpPr>
            <p:nvPr/>
          </p:nvSpPr>
          <p:spPr bwMode="auto">
            <a:xfrm>
              <a:off x="2148" y="823"/>
              <a:ext cx="18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Find the chair in this image </a:t>
              </a:r>
            </a:p>
          </p:txBody>
        </p:sp>
      </p:grpSp>
      <p:pic>
        <p:nvPicPr>
          <p:cNvPr id="472077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2450" y="2001838"/>
            <a:ext cx="3511550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2081" name="Rectangle 17"/>
          <p:cNvSpPr>
            <a:spLocks noChangeArrowheads="1"/>
          </p:cNvSpPr>
          <p:nvPr/>
        </p:nvSpPr>
        <p:spPr bwMode="auto">
          <a:xfrm>
            <a:off x="6918325" y="2659063"/>
            <a:ext cx="769938" cy="1195387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2082" name="Rectangle 18"/>
          <p:cNvSpPr>
            <a:spLocks noChangeArrowheads="1"/>
          </p:cNvSpPr>
          <p:nvPr/>
        </p:nvSpPr>
        <p:spPr bwMode="auto">
          <a:xfrm>
            <a:off x="1978025" y="2011363"/>
            <a:ext cx="769938" cy="1195387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2083" name="Text Box 19"/>
          <p:cNvSpPr txBox="1">
            <a:spLocks noChangeArrowheads="1"/>
          </p:cNvSpPr>
          <p:nvPr/>
        </p:nvSpPr>
        <p:spPr bwMode="auto">
          <a:xfrm>
            <a:off x="5688013" y="1641475"/>
            <a:ext cx="3435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Output of normalized correlation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800" y="5562600"/>
            <a:ext cx="52351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Đối</a:t>
            </a:r>
            <a:r>
              <a:rPr lang="en-US" sz="3200" dirty="0" smtClean="0"/>
              <a:t> </a:t>
            </a:r>
            <a:r>
              <a:rPr lang="en-US" sz="3200" dirty="0" err="1" smtClean="0"/>
              <a:t>tượng</a:t>
            </a:r>
            <a:r>
              <a:rPr lang="en-US" sz="3200" dirty="0" smtClean="0"/>
              <a:t> </a:t>
            </a:r>
            <a:r>
              <a:rPr lang="en-US" sz="3200" dirty="0" err="1" smtClean="0"/>
              <a:t>được</a:t>
            </a:r>
            <a:r>
              <a:rPr lang="en-US" sz="3200" dirty="0" smtClean="0"/>
              <a:t> </a:t>
            </a:r>
            <a:r>
              <a:rPr lang="en-US" sz="3200" dirty="0" err="1" smtClean="0"/>
              <a:t>tìm</a:t>
            </a:r>
            <a:r>
              <a:rPr lang="en-US" sz="3200" dirty="0" smtClean="0"/>
              <a:t> </a:t>
            </a:r>
            <a:r>
              <a:rPr lang="en-US" sz="3200" dirty="0" err="1" smtClean="0"/>
              <a:t>dựa</a:t>
            </a:r>
            <a:r>
              <a:rPr lang="en-US" sz="3200" dirty="0" smtClean="0"/>
              <a:t> </a:t>
            </a:r>
            <a:r>
              <a:rPr lang="en-US" sz="3200" dirty="0" err="1" smtClean="0"/>
              <a:t>trên</a:t>
            </a:r>
            <a:r>
              <a:rPr lang="en-US" sz="3200" dirty="0" smtClean="0"/>
              <a:t>  </a:t>
            </a:r>
            <a:br>
              <a:rPr lang="en-US" sz="3200" dirty="0" smtClean="0"/>
            </a:br>
            <a:r>
              <a:rPr lang="en-US" sz="3200" dirty="0" smtClean="0"/>
              <a:t>so </a:t>
            </a:r>
            <a:r>
              <a:rPr lang="en-US" sz="3200" dirty="0" err="1" smtClean="0"/>
              <a:t>khớp</a:t>
            </a:r>
            <a:r>
              <a:rPr lang="en-US" sz="3200" dirty="0" smtClean="0"/>
              <a:t> </a:t>
            </a:r>
            <a:r>
              <a:rPr lang="en-US" sz="3200" dirty="0" err="1" smtClean="0"/>
              <a:t>với</a:t>
            </a:r>
            <a:r>
              <a:rPr lang="en-US" sz="3200" dirty="0" smtClean="0"/>
              <a:t> </a:t>
            </a:r>
            <a:r>
              <a:rPr lang="en-US" sz="3200" dirty="0" err="1" smtClean="0"/>
              <a:t>đối</a:t>
            </a:r>
            <a:r>
              <a:rPr lang="en-US" sz="3200" dirty="0" smtClean="0"/>
              <a:t> </a:t>
            </a:r>
            <a:r>
              <a:rPr lang="en-US" sz="3200" dirty="0" err="1" smtClean="0"/>
              <a:t>tượng</a:t>
            </a:r>
            <a:r>
              <a:rPr lang="en-US" sz="3200" dirty="0" smtClean="0"/>
              <a:t> </a:t>
            </a:r>
            <a:r>
              <a:rPr lang="en-US" sz="3200" dirty="0" err="1" smtClean="0"/>
              <a:t>mẫu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3125 -4.07407E-6 L 0.3125 0.02871 L 0.0033 0.02871 L 0.0033 0.05903 L 0.3125 0.05903 L 0.3125 0.08797 L 0.00677 0.08797 L 0.00677 0.11505 L 0.31128 0.11505 L 0.31128 0.14399 L 0.00555 0.14399 L 0.00555 0.17732 L 0.31128 0.17732 L 0.31128 0.21204 L 0.00677 0.21204 L 0.00677 0.24838 L 0.3125 0.24838 L 0.31024 0.29098 L 0.00903 0.29098 L 0.00903 0.33334 L 0.3125 0.33473 L 0.3125 0.3757 L 0.01024 0.37431 " pathEditMode="relative" ptsTypes="AAAAAAAAAAAAAAAAAAAAAAAA">
                                      <p:cBhvr>
                                        <p:cTn id="18" dur="2000" fill="hold"/>
                                        <p:tgtEl>
                                          <p:spTgt spid="47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081" grpId="0" animBg="1"/>
      <p:bldP spid="472082" grpId="0" animBg="1"/>
      <p:bldP spid="472082" grpId="1" animBg="1"/>
      <p:bldP spid="47208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Computer Vision: Algorithms and </a:t>
            </a:r>
            <a:r>
              <a:rPr lang="en-US" sz="1800" dirty="0" smtClean="0"/>
              <a:t>Applications,  </a:t>
            </a:r>
            <a:r>
              <a:rPr lang="en-US" sz="1800" dirty="0"/>
              <a:t>Book by </a:t>
            </a:r>
            <a:r>
              <a:rPr lang="en-US" sz="1800" dirty="0" smtClean="0"/>
              <a:t>R. </a:t>
            </a:r>
            <a:r>
              <a:rPr lang="en-US" sz="1800" dirty="0" err="1"/>
              <a:t>Szeliski</a:t>
            </a:r>
            <a:endParaRPr lang="en-US" sz="1800" dirty="0"/>
          </a:p>
          <a:p>
            <a:r>
              <a:rPr lang="en-US" sz="1800" dirty="0" err="1" smtClean="0"/>
              <a:t>Bài</a:t>
            </a:r>
            <a:r>
              <a:rPr lang="en-US" sz="1800" dirty="0" smtClean="0"/>
              <a:t> </a:t>
            </a:r>
            <a:r>
              <a:rPr lang="en-US" sz="1800" dirty="0" err="1" smtClean="0"/>
              <a:t>giảng</a:t>
            </a:r>
            <a:r>
              <a:rPr lang="en-US" sz="1800" dirty="0" smtClean="0"/>
              <a:t> </a:t>
            </a:r>
            <a:r>
              <a:rPr lang="en-US" sz="1800" dirty="0" err="1" smtClean="0"/>
              <a:t>của</a:t>
            </a:r>
            <a:r>
              <a:rPr lang="en-US" sz="1800" dirty="0" smtClean="0"/>
              <a:t> J. Hays Computer Vision CS </a:t>
            </a:r>
            <a:r>
              <a:rPr lang="en-US" sz="1800" dirty="0"/>
              <a:t>143, </a:t>
            </a:r>
            <a:r>
              <a:rPr lang="en-US" sz="1800" dirty="0" smtClean="0"/>
              <a:t>Brown</a:t>
            </a:r>
          </a:p>
          <a:p>
            <a:r>
              <a:rPr lang="en-US" sz="1800" dirty="0" smtClean="0"/>
              <a:t>L. </a:t>
            </a:r>
            <a:r>
              <a:rPr lang="en-US" sz="1800" dirty="0" err="1"/>
              <a:t>Zitnick</a:t>
            </a:r>
            <a:r>
              <a:rPr lang="en-US" sz="1800" dirty="0"/>
              <a:t> </a:t>
            </a:r>
            <a:r>
              <a:rPr lang="en-US" sz="1800" dirty="0" smtClean="0"/>
              <a:t>, CSE </a:t>
            </a:r>
            <a:r>
              <a:rPr lang="en-US" sz="1800" dirty="0"/>
              <a:t>P </a:t>
            </a:r>
            <a:r>
              <a:rPr lang="en-US" sz="1800" dirty="0" smtClean="0"/>
              <a:t>576, Microsoft</a:t>
            </a:r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226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 smtClean="0"/>
              <a:t>Một</a:t>
            </a:r>
            <a:r>
              <a:rPr lang="en-US" sz="4000" dirty="0" smtClean="0"/>
              <a:t> </a:t>
            </a:r>
            <a:r>
              <a:rPr lang="en-US" sz="4000" dirty="0" err="1" smtClean="0"/>
              <a:t>số</a:t>
            </a:r>
            <a:r>
              <a:rPr lang="en-US" sz="4000" dirty="0" smtClean="0"/>
              <a:t> </a:t>
            </a:r>
            <a:r>
              <a:rPr lang="en-US" sz="4000" dirty="0" err="1" smtClean="0"/>
              <a:t>thách</a:t>
            </a:r>
            <a:r>
              <a:rPr lang="en-US" sz="4000" dirty="0" smtClean="0"/>
              <a:t> </a:t>
            </a:r>
            <a:r>
              <a:rPr lang="en-US" sz="4000" dirty="0" err="1" smtClean="0"/>
              <a:t>thức</a:t>
            </a:r>
            <a:r>
              <a:rPr lang="en-US" sz="4000" dirty="0" smtClean="0"/>
              <a:t> </a:t>
            </a:r>
            <a:r>
              <a:rPr lang="en-US" sz="4000" dirty="0" err="1" smtClean="0"/>
              <a:t>chính</a:t>
            </a:r>
            <a:endParaRPr lang="en-US" sz="4000" dirty="0"/>
          </a:p>
        </p:txBody>
      </p:sp>
      <p:pic>
        <p:nvPicPr>
          <p:cNvPr id="454664" name="Picture 8"/>
          <p:cNvPicPr>
            <a:picLocks noChangeAspect="1" noChangeArrowheads="1"/>
          </p:cNvPicPr>
          <p:nvPr/>
        </p:nvPicPr>
        <p:blipFill>
          <a:blip r:embed="rId3" cstate="print"/>
          <a:srcRect l="33398" t="12192" r="39519" b="44617"/>
          <a:stretch>
            <a:fillRect/>
          </a:stretch>
        </p:blipFill>
        <p:spPr bwMode="auto">
          <a:xfrm>
            <a:off x="152400" y="5334000"/>
            <a:ext cx="7445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136525" y="1751013"/>
            <a:ext cx="4179888" cy="3451225"/>
            <a:chOff x="86" y="1103"/>
            <a:chExt cx="2633" cy="2174"/>
          </a:xfrm>
        </p:grpSpPr>
        <p:pic>
          <p:nvPicPr>
            <p:cNvPr id="454666" name="Picture 10" descr="indoor_02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" y="1328"/>
              <a:ext cx="2633" cy="1949"/>
            </a:xfrm>
            <a:prstGeom prst="rect">
              <a:avLst/>
            </a:prstGeom>
            <a:noFill/>
          </p:spPr>
        </p:pic>
        <p:sp>
          <p:nvSpPr>
            <p:cNvPr id="454667" name="Rectangle 11"/>
            <p:cNvSpPr>
              <a:spLocks noChangeArrowheads="1"/>
            </p:cNvSpPr>
            <p:nvPr/>
          </p:nvSpPr>
          <p:spPr bwMode="auto">
            <a:xfrm>
              <a:off x="476" y="1103"/>
              <a:ext cx="18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Find the chair in this image </a:t>
              </a:r>
            </a:p>
          </p:txBody>
        </p:sp>
      </p:grpSp>
      <p:pic>
        <p:nvPicPr>
          <p:cNvPr id="454671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97413" y="2116138"/>
            <a:ext cx="4224337" cy="309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4673" name="Text Box 17"/>
          <p:cNvSpPr txBox="1">
            <a:spLocks noChangeArrowheads="1"/>
          </p:cNvSpPr>
          <p:nvPr/>
        </p:nvSpPr>
        <p:spPr bwMode="auto">
          <a:xfrm>
            <a:off x="3897313" y="5145088"/>
            <a:ext cx="50990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/>
              <a:t>Pretty much garbage</a:t>
            </a:r>
          </a:p>
          <a:p>
            <a:pPr algn="ctr"/>
            <a:r>
              <a:rPr lang="en-US" dirty="0"/>
              <a:t>Simple template matching is not going to make it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695950" y="3009900"/>
            <a:ext cx="2657475" cy="1895475"/>
            <a:chOff x="3588" y="1896"/>
            <a:chExt cx="1674" cy="1194"/>
          </a:xfrm>
        </p:grpSpPr>
        <p:sp>
          <p:nvSpPr>
            <p:cNvPr id="454675" name="Rectangle 19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76" name="Rectangle 20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77" name="Rectangle 21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78" name="Rectangle 22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79" name="Rectangle 23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80" name="Rectangle 24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144588" y="2981325"/>
            <a:ext cx="2635250" cy="1895475"/>
            <a:chOff x="3588" y="1896"/>
            <a:chExt cx="1674" cy="1194"/>
          </a:xfrm>
        </p:grpSpPr>
        <p:sp>
          <p:nvSpPr>
            <p:cNvPr id="454690" name="Rectangle 34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91" name="Rectangle 35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92" name="Rectangle 36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93" name="Rectangle 37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94" name="Rectangle 38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4695" name="Rectangle 39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364194" y="5704582"/>
            <a:ext cx="68654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/>
              <a:t>Khó</a:t>
            </a:r>
            <a:r>
              <a:rPr lang="en-US" sz="3200" dirty="0" smtClean="0"/>
              <a:t> </a:t>
            </a:r>
            <a:r>
              <a:rPr lang="en-US" sz="3200" dirty="0" err="1" smtClean="0"/>
              <a:t>khăn</a:t>
            </a:r>
            <a:r>
              <a:rPr lang="en-US" sz="3200" dirty="0" smtClean="0"/>
              <a:t> </a:t>
            </a:r>
            <a:r>
              <a:rPr lang="en-US" sz="3200" dirty="0" err="1" smtClean="0"/>
              <a:t>khi</a:t>
            </a:r>
            <a:r>
              <a:rPr lang="en-US" sz="3200" dirty="0" smtClean="0"/>
              <a:t> </a:t>
            </a:r>
            <a:r>
              <a:rPr lang="en-US" sz="3200" dirty="0" err="1" smtClean="0"/>
              <a:t>có</a:t>
            </a:r>
            <a:r>
              <a:rPr lang="en-US" sz="3200" dirty="0" smtClean="0"/>
              <a:t> </a:t>
            </a:r>
            <a:r>
              <a:rPr lang="en-US" sz="3200" dirty="0" err="1" smtClean="0"/>
              <a:t>rất</a:t>
            </a:r>
            <a:r>
              <a:rPr lang="en-US" sz="3200" dirty="0" smtClean="0"/>
              <a:t> </a:t>
            </a:r>
            <a:r>
              <a:rPr lang="en-US" sz="3200" dirty="0" err="1" smtClean="0"/>
              <a:t>nhiều</a:t>
            </a:r>
            <a:r>
              <a:rPr lang="en-US" sz="3200" dirty="0" smtClean="0"/>
              <a:t> </a:t>
            </a:r>
            <a:r>
              <a:rPr lang="en-US" sz="3200" dirty="0" err="1" smtClean="0"/>
              <a:t>đối</a:t>
            </a:r>
            <a:r>
              <a:rPr lang="en-US" sz="3200" dirty="0" smtClean="0"/>
              <a:t> </a:t>
            </a:r>
            <a:r>
              <a:rPr lang="en-US" sz="3200" dirty="0" err="1" smtClean="0"/>
              <a:t>tượng</a:t>
            </a:r>
            <a:r>
              <a:rPr lang="en-US" sz="3200" dirty="0" smtClean="0"/>
              <a:t> </a:t>
            </a:r>
            <a:r>
              <a:rPr lang="en-US" sz="3200" dirty="0" err="1" smtClean="0"/>
              <a:t>có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r>
              <a:rPr lang="en-US" sz="3200" dirty="0" err="1" smtClean="0"/>
              <a:t>tương</a:t>
            </a:r>
            <a:r>
              <a:rPr lang="en-US" sz="3200" dirty="0" smtClean="0"/>
              <a:t> </a:t>
            </a:r>
            <a:r>
              <a:rPr lang="en-US" sz="3200" dirty="0" err="1" smtClean="0"/>
              <a:t>quan</a:t>
            </a:r>
            <a:r>
              <a:rPr lang="en-US" sz="3200" dirty="0" smtClean="0"/>
              <a:t> so </a:t>
            </a:r>
            <a:r>
              <a:rPr lang="en-US" sz="3200" dirty="0" err="1" smtClean="0"/>
              <a:t>với</a:t>
            </a:r>
            <a:r>
              <a:rPr lang="en-US" sz="3200" dirty="0" smtClean="0"/>
              <a:t> </a:t>
            </a:r>
            <a:r>
              <a:rPr lang="en-US" sz="3200" dirty="0" err="1" smtClean="0"/>
              <a:t>đối</a:t>
            </a:r>
            <a:r>
              <a:rPr lang="en-US" sz="3200" dirty="0" smtClean="0"/>
              <a:t> </a:t>
            </a:r>
            <a:r>
              <a:rPr lang="en-US" sz="3200" dirty="0" err="1" smtClean="0"/>
              <a:t>tượng</a:t>
            </a:r>
            <a:r>
              <a:rPr lang="en-US" sz="3200" dirty="0" smtClean="0"/>
              <a:t> </a:t>
            </a:r>
            <a:r>
              <a:rPr lang="en-US" sz="3200" dirty="0" err="1" smtClean="0"/>
              <a:t>mẫu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thách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20982"/>
            <a:ext cx="8515350" cy="4555981"/>
          </a:xfrm>
        </p:spPr>
        <p:txBody>
          <a:bodyPr>
            <a:normAutofit/>
          </a:bodyPr>
          <a:lstStyle/>
          <a:p>
            <a:r>
              <a:rPr lang="en-US" sz="2600" dirty="0" err="1" smtClean="0"/>
              <a:t>Góc</a:t>
            </a:r>
            <a:r>
              <a:rPr lang="en-US" sz="2600" dirty="0" smtClean="0"/>
              <a:t> </a:t>
            </a:r>
            <a:r>
              <a:rPr lang="en-US" sz="2600" dirty="0" err="1" smtClean="0"/>
              <a:t>nhìn</a:t>
            </a:r>
            <a:r>
              <a:rPr lang="en-US" sz="2600" dirty="0" smtClean="0"/>
              <a:t> </a:t>
            </a:r>
            <a:r>
              <a:rPr lang="en-US" sz="2600" dirty="0" err="1" smtClean="0"/>
              <a:t>thay</a:t>
            </a:r>
            <a:r>
              <a:rPr lang="en-US" sz="2600" dirty="0" smtClean="0"/>
              <a:t> </a:t>
            </a:r>
            <a:r>
              <a:rPr lang="en-US" sz="2600" dirty="0" err="1" smtClean="0"/>
              <a:t>đổi</a:t>
            </a:r>
            <a:r>
              <a:rPr lang="en-US" sz="2600" dirty="0" smtClean="0"/>
              <a:t> (view-point variation)</a:t>
            </a:r>
          </a:p>
          <a:p>
            <a:r>
              <a:rPr lang="en-US" sz="2600" dirty="0" err="1" smtClean="0"/>
              <a:t>Độ</a:t>
            </a:r>
            <a:r>
              <a:rPr lang="en-US" sz="2600" dirty="0" smtClean="0"/>
              <a:t> </a:t>
            </a:r>
            <a:r>
              <a:rPr lang="en-US" sz="2600" dirty="0" err="1" smtClean="0"/>
              <a:t>chiếu</a:t>
            </a:r>
            <a:r>
              <a:rPr lang="en-US" sz="2600" dirty="0" smtClean="0"/>
              <a:t> </a:t>
            </a:r>
            <a:r>
              <a:rPr lang="en-US" sz="2600" dirty="0" err="1" smtClean="0"/>
              <a:t>sáng</a:t>
            </a:r>
            <a:r>
              <a:rPr lang="en-US" sz="2600" dirty="0" smtClean="0"/>
              <a:t> </a:t>
            </a:r>
            <a:r>
              <a:rPr lang="en-US" sz="2600" dirty="0" err="1" smtClean="0"/>
              <a:t>thay</a:t>
            </a:r>
            <a:r>
              <a:rPr lang="en-US" sz="2600" dirty="0" smtClean="0"/>
              <a:t> </a:t>
            </a:r>
            <a:r>
              <a:rPr lang="en-US" sz="2600" dirty="0" err="1" smtClean="0"/>
              <a:t>đổi</a:t>
            </a:r>
            <a:r>
              <a:rPr lang="en-US" sz="2600" dirty="0" smtClean="0"/>
              <a:t> (Illumination variation)</a:t>
            </a:r>
          </a:p>
          <a:p>
            <a:r>
              <a:rPr lang="en-US" sz="2600" dirty="0" err="1" smtClean="0"/>
              <a:t>Đối</a:t>
            </a:r>
            <a:r>
              <a:rPr lang="en-US" sz="2600" dirty="0" smtClean="0"/>
              <a:t> </a:t>
            </a:r>
            <a:r>
              <a:rPr lang="en-US" sz="2600" dirty="0" err="1" smtClean="0"/>
              <a:t>tượng</a:t>
            </a:r>
            <a:r>
              <a:rPr lang="en-US" sz="2600" dirty="0" smtClean="0"/>
              <a:t> </a:t>
            </a:r>
            <a:r>
              <a:rPr lang="en-US" sz="2600" dirty="0" err="1" smtClean="0"/>
              <a:t>bị</a:t>
            </a:r>
            <a:r>
              <a:rPr lang="en-US" sz="2600" dirty="0" smtClean="0"/>
              <a:t> </a:t>
            </a:r>
            <a:r>
              <a:rPr lang="en-US" sz="2600" dirty="0" err="1" smtClean="0"/>
              <a:t>che</a:t>
            </a:r>
            <a:r>
              <a:rPr lang="en-US" sz="2600" dirty="0" smtClean="0"/>
              <a:t> </a:t>
            </a:r>
            <a:r>
              <a:rPr lang="en-US" sz="2600" dirty="0" err="1" smtClean="0"/>
              <a:t>khuất</a:t>
            </a:r>
            <a:r>
              <a:rPr lang="en-US" sz="2600" dirty="0" smtClean="0"/>
              <a:t> (occlusion)</a:t>
            </a:r>
          </a:p>
          <a:p>
            <a:r>
              <a:rPr lang="en-US" sz="2600" dirty="0" err="1" smtClean="0"/>
              <a:t>Biến</a:t>
            </a:r>
            <a:r>
              <a:rPr lang="en-US" sz="2600" dirty="0" smtClean="0"/>
              <a:t> </a:t>
            </a:r>
            <a:r>
              <a:rPr lang="en-US" sz="2600" dirty="0" err="1" smtClean="0"/>
              <a:t>đổi</a:t>
            </a:r>
            <a:r>
              <a:rPr lang="en-US" sz="2600" dirty="0" smtClean="0"/>
              <a:t> </a:t>
            </a:r>
            <a:r>
              <a:rPr lang="en-US" sz="2600" dirty="0" err="1" smtClean="0"/>
              <a:t>hình</a:t>
            </a:r>
            <a:r>
              <a:rPr lang="en-US" sz="2600" dirty="0" smtClean="0"/>
              <a:t> </a:t>
            </a:r>
            <a:r>
              <a:rPr lang="en-US" sz="2600" dirty="0" err="1" smtClean="0"/>
              <a:t>học</a:t>
            </a:r>
            <a:r>
              <a:rPr lang="en-US" sz="2600" dirty="0" smtClean="0"/>
              <a:t> (scale, rotation, skew, ..)</a:t>
            </a:r>
          </a:p>
          <a:p>
            <a:r>
              <a:rPr lang="en-US" sz="2600" dirty="0" smtClean="0"/>
              <a:t>Co </a:t>
            </a:r>
            <a:r>
              <a:rPr lang="en-US" sz="2600" dirty="0" err="1" smtClean="0"/>
              <a:t>giãn</a:t>
            </a:r>
            <a:r>
              <a:rPr lang="en-US" sz="2600" dirty="0" smtClean="0"/>
              <a:t> </a:t>
            </a:r>
            <a:r>
              <a:rPr lang="en-US" sz="2600" dirty="0" err="1" smtClean="0"/>
              <a:t>bề</a:t>
            </a:r>
            <a:r>
              <a:rPr lang="en-US" sz="2600" dirty="0" smtClean="0"/>
              <a:t> </a:t>
            </a:r>
            <a:r>
              <a:rPr lang="en-US" sz="2600" dirty="0" err="1" smtClean="0"/>
              <a:t>mặt</a:t>
            </a:r>
            <a:r>
              <a:rPr lang="en-US" sz="2600" dirty="0" smtClean="0"/>
              <a:t> </a:t>
            </a:r>
            <a:r>
              <a:rPr lang="en-US" sz="2600" dirty="0" err="1" smtClean="0"/>
              <a:t>đối</a:t>
            </a:r>
            <a:r>
              <a:rPr lang="en-US" sz="2600" dirty="0" smtClean="0"/>
              <a:t> </a:t>
            </a:r>
            <a:r>
              <a:rPr lang="en-US" sz="2600" dirty="0" err="1" smtClean="0"/>
              <a:t>tượng</a:t>
            </a:r>
            <a:r>
              <a:rPr lang="en-US" sz="2600" dirty="0" smtClean="0"/>
              <a:t> (rigid vs. non-rigid object)</a:t>
            </a:r>
          </a:p>
          <a:p>
            <a:r>
              <a:rPr lang="en-US" sz="2600" dirty="0" err="1" smtClean="0"/>
              <a:t>Đối</a:t>
            </a:r>
            <a:r>
              <a:rPr lang="en-US" sz="2600" dirty="0" smtClean="0"/>
              <a:t> </a:t>
            </a:r>
            <a:r>
              <a:rPr lang="en-US" sz="2600" dirty="0" err="1" smtClean="0"/>
              <a:t>tượng</a:t>
            </a:r>
            <a:r>
              <a:rPr lang="en-US" sz="2600" dirty="0" smtClean="0"/>
              <a:t> </a:t>
            </a:r>
            <a:r>
              <a:rPr lang="en-US" sz="2600" dirty="0" err="1" smtClean="0"/>
              <a:t>trong</a:t>
            </a:r>
            <a:r>
              <a:rPr lang="en-US" sz="2600" dirty="0" smtClean="0"/>
              <a:t> </a:t>
            </a:r>
            <a:r>
              <a:rPr lang="en-US" sz="2600" dirty="0" err="1" smtClean="0"/>
              <a:t>nền</a:t>
            </a:r>
            <a:r>
              <a:rPr lang="en-US" sz="2600" dirty="0" smtClean="0"/>
              <a:t>/</a:t>
            </a:r>
            <a:r>
              <a:rPr lang="en-US" sz="2600" dirty="0" err="1" smtClean="0"/>
              <a:t>khung</a:t>
            </a:r>
            <a:r>
              <a:rPr lang="en-US" sz="2600" dirty="0" smtClean="0"/>
              <a:t> </a:t>
            </a:r>
            <a:r>
              <a:rPr lang="en-US" sz="2600" dirty="0" err="1" smtClean="0"/>
              <a:t>cảnh</a:t>
            </a:r>
            <a:r>
              <a:rPr lang="en-US" sz="2600" dirty="0" smtClean="0"/>
              <a:t> </a:t>
            </a:r>
            <a:r>
              <a:rPr lang="en-US" sz="2600" dirty="0" err="1" smtClean="0"/>
              <a:t>phức</a:t>
            </a:r>
            <a:r>
              <a:rPr lang="en-US" sz="2600" dirty="0" smtClean="0"/>
              <a:t> </a:t>
            </a:r>
            <a:r>
              <a:rPr lang="en-US" sz="2600" dirty="0" err="1" smtClean="0"/>
              <a:t>tạp</a:t>
            </a:r>
            <a:r>
              <a:rPr lang="en-US" sz="2600" dirty="0" smtClean="0"/>
              <a:t> </a:t>
            </a:r>
          </a:p>
          <a:p>
            <a:r>
              <a:rPr lang="en-US" sz="2600" dirty="0" err="1" smtClean="0"/>
              <a:t>Khác</a:t>
            </a:r>
            <a:r>
              <a:rPr lang="en-US" sz="2600" dirty="0" smtClean="0"/>
              <a:t> </a:t>
            </a:r>
            <a:r>
              <a:rPr lang="en-US" sz="2600" dirty="0" err="1" smtClean="0"/>
              <a:t>biệt</a:t>
            </a:r>
            <a:r>
              <a:rPr lang="en-US" sz="2600" dirty="0" smtClean="0"/>
              <a:t> </a:t>
            </a:r>
            <a:r>
              <a:rPr lang="en-US" sz="2600" dirty="0" err="1" smtClean="0"/>
              <a:t>giữa</a:t>
            </a:r>
            <a:r>
              <a:rPr lang="en-US" sz="2600" dirty="0" smtClean="0"/>
              <a:t> </a:t>
            </a:r>
            <a:r>
              <a:rPr lang="en-US" sz="2600" dirty="0" err="1" smtClean="0"/>
              <a:t>các</a:t>
            </a:r>
            <a:r>
              <a:rPr lang="en-US" sz="2600" dirty="0" smtClean="0"/>
              <a:t> </a:t>
            </a:r>
            <a:r>
              <a:rPr lang="en-US" sz="2600" dirty="0" err="1" smtClean="0"/>
              <a:t>đối</a:t>
            </a:r>
            <a:r>
              <a:rPr lang="en-US" sz="2600" dirty="0" smtClean="0"/>
              <a:t> </a:t>
            </a:r>
            <a:r>
              <a:rPr lang="en-US" sz="2600" dirty="0" err="1" smtClean="0"/>
              <a:t>tượng</a:t>
            </a:r>
            <a:r>
              <a:rPr lang="en-US" sz="2600" dirty="0" smtClean="0"/>
              <a:t> </a:t>
            </a:r>
            <a:r>
              <a:rPr lang="en-US" sz="2600" dirty="0" err="1" smtClean="0"/>
              <a:t>trong</a:t>
            </a:r>
            <a:r>
              <a:rPr lang="en-US" sz="2600" dirty="0" smtClean="0"/>
              <a:t> 1 </a:t>
            </a:r>
            <a:r>
              <a:rPr lang="en-US" sz="2600" dirty="0" err="1" smtClean="0"/>
              <a:t>lớp</a:t>
            </a:r>
            <a:r>
              <a:rPr lang="en-US" sz="2600" dirty="0" smtClean="0"/>
              <a:t> </a:t>
            </a:r>
            <a:r>
              <a:rPr lang="en-US" sz="2600" dirty="0" err="1" smtClean="0"/>
              <a:t>đa</a:t>
            </a:r>
            <a:r>
              <a:rPr lang="en-US" sz="2600" dirty="0" smtClean="0"/>
              <a:t> </a:t>
            </a:r>
            <a:r>
              <a:rPr lang="en-US" sz="2600" dirty="0" err="1" smtClean="0"/>
              <a:t>dạng</a:t>
            </a:r>
            <a:r>
              <a:rPr lang="en-US" sz="2600" dirty="0" smtClean="0"/>
              <a:t> </a:t>
            </a:r>
            <a:r>
              <a:rPr lang="en-US" sz="2600" dirty="0" err="1" smtClean="0"/>
              <a:t>hơn</a:t>
            </a:r>
            <a:r>
              <a:rPr lang="en-US" sz="2600" dirty="0" smtClean="0"/>
              <a:t> </a:t>
            </a:r>
            <a:r>
              <a:rPr lang="en-US" sz="2600" dirty="0" err="1" smtClean="0"/>
              <a:t>giữa</a:t>
            </a:r>
            <a:r>
              <a:rPr lang="en-US" sz="2600" dirty="0" smtClean="0"/>
              <a:t> </a:t>
            </a:r>
            <a:r>
              <a:rPr lang="en-US" sz="2600" dirty="0" err="1" smtClean="0"/>
              <a:t>các</a:t>
            </a:r>
            <a:r>
              <a:rPr lang="en-US" sz="2600" dirty="0" smtClean="0"/>
              <a:t> </a:t>
            </a:r>
            <a:r>
              <a:rPr lang="en-US" sz="2600" dirty="0" err="1" smtClean="0"/>
              <a:t>lớp</a:t>
            </a:r>
            <a:r>
              <a:rPr lang="en-US" sz="2600" dirty="0" smtClean="0"/>
              <a:t> </a:t>
            </a:r>
            <a:r>
              <a:rPr lang="en-US" sz="2600" dirty="0" err="1" smtClean="0"/>
              <a:t>đối</a:t>
            </a:r>
            <a:r>
              <a:rPr lang="en-US" sz="2600" dirty="0" smtClean="0"/>
              <a:t> </a:t>
            </a:r>
            <a:r>
              <a:rPr lang="en-US" sz="2600" dirty="0" err="1" smtClean="0"/>
              <a:t>tượng</a:t>
            </a:r>
            <a:r>
              <a:rPr lang="en-US" sz="2600" dirty="0" smtClean="0"/>
              <a:t> </a:t>
            </a:r>
            <a:r>
              <a:rPr lang="en-US" sz="2600" dirty="0" err="1" smtClean="0"/>
              <a:t>cần</a:t>
            </a:r>
            <a:r>
              <a:rPr lang="en-US" sz="2600" dirty="0" smtClean="0"/>
              <a:t> </a:t>
            </a:r>
            <a:r>
              <a:rPr lang="en-US" sz="2600" dirty="0" err="1" smtClean="0"/>
              <a:t>phân</a:t>
            </a:r>
            <a:r>
              <a:rPr lang="en-US" sz="2600" dirty="0" smtClean="0"/>
              <a:t> </a:t>
            </a:r>
            <a:r>
              <a:rPr lang="en-US" sz="2600" dirty="0" err="1" smtClean="0"/>
              <a:t>tách</a:t>
            </a:r>
            <a:endParaRPr lang="en-US" sz="2600" dirty="0" smtClean="0"/>
          </a:p>
          <a:p>
            <a:endParaRPr lang="en-US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asicML-Lec01-CourseIntroduc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02_ImageEnhancement</Template>
  <TotalTime>560</TotalTime>
  <Words>1529</Words>
  <Application>Microsoft Office PowerPoint</Application>
  <PresentationFormat>On-screen Show (4:3)</PresentationFormat>
  <Paragraphs>353</Paragraphs>
  <Slides>70</Slides>
  <Notes>33</Notes>
  <HiddenSlides>1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BasicML-Lec01-CourseIntroduction</vt:lpstr>
      <vt:lpstr>1_Office Theme</vt:lpstr>
      <vt:lpstr>Office Theme</vt:lpstr>
      <vt:lpstr>Photo Editor Photo</vt:lpstr>
      <vt:lpstr>Equation</vt:lpstr>
      <vt:lpstr>Nhận dạng đối tượng trong ảnh  Object recognition</vt:lpstr>
      <vt:lpstr>Nội dung</vt:lpstr>
      <vt:lpstr>PowerPoint Presentation</vt:lpstr>
      <vt:lpstr>Giới thiệu bài toán</vt:lpstr>
      <vt:lpstr>Khái niệm về “nhận dạng”</vt:lpstr>
      <vt:lpstr>Bài toán nhận dạng đối tượng</vt:lpstr>
      <vt:lpstr>Thách thức chính </vt:lpstr>
      <vt:lpstr>Một số thách thức chính</vt:lpstr>
      <vt:lpstr>Một số thách thức chính</vt:lpstr>
      <vt:lpstr>How many visual object categories are there?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MỘT SỐ HƯỚNG TIẾP CẬN</vt:lpstr>
      <vt:lpstr>Một số hướng tiếp cận</vt:lpstr>
      <vt:lpstr>Dựa trên các thành phần hình học cơ bản (Marr, 1982)</vt:lpstr>
      <vt:lpstr>Các thành phần hình học cơ bản</vt:lpstr>
      <vt:lpstr>Cách tiếp cận dựa trên Học máy</vt:lpstr>
      <vt:lpstr>Nhắc lại: Bài toán phát hiện biển số xe</vt:lpstr>
      <vt:lpstr>Training data</vt:lpstr>
      <vt:lpstr>Trích chọn đặc trưng</vt:lpstr>
      <vt:lpstr>Đặc trưng BoW</vt:lpstr>
      <vt:lpstr>PowerPoint Presentation</vt:lpstr>
      <vt:lpstr>Objects as texture</vt:lpstr>
      <vt:lpstr>PowerPoint Presentation</vt:lpstr>
      <vt:lpstr>PowerPoint Presentation</vt:lpstr>
      <vt:lpstr>Bag-of-features steps</vt:lpstr>
      <vt:lpstr>1. Feature extraction</vt:lpstr>
      <vt:lpstr>Interest Point Features</vt:lpstr>
      <vt:lpstr>PowerPoint Presentation</vt:lpstr>
      <vt:lpstr>PowerPoint Presentation</vt:lpstr>
      <vt:lpstr>2. Learn “visual vocabulary”  Dictionary formation</vt:lpstr>
      <vt:lpstr>Clustering (usually k-means)</vt:lpstr>
      <vt:lpstr>Learning the visual vocabulary</vt:lpstr>
      <vt:lpstr>Clustering and vector quantization</vt:lpstr>
      <vt:lpstr>Example codebook</vt:lpstr>
      <vt:lpstr>Another codebook</vt:lpstr>
      <vt:lpstr>Visual vocabularies: Issues</vt:lpstr>
      <vt:lpstr>PowerPoint Presentation</vt:lpstr>
      <vt:lpstr>PowerPoint Presentation</vt:lpstr>
      <vt:lpstr>PowerPoint Presentation</vt:lpstr>
      <vt:lpstr>Global vs local representation</vt:lpstr>
      <vt:lpstr>Image representations</vt:lpstr>
      <vt:lpstr>Image Representations: Histograms</vt:lpstr>
      <vt:lpstr>Computing histogram distance</vt:lpstr>
      <vt:lpstr>But what about layout?</vt:lpstr>
      <vt:lpstr>Spatial pyramid</vt:lpstr>
      <vt:lpstr>Spatial pyramid representation</vt:lpstr>
      <vt:lpstr>Spatial pyramid representation</vt:lpstr>
      <vt:lpstr>Spatial pyramid representation</vt:lpstr>
      <vt:lpstr>Limitations of global appearance models</vt:lpstr>
      <vt:lpstr>Đặc trưng SIFT</vt:lpstr>
      <vt:lpstr>What kind of things do we compute histograms of?</vt:lpstr>
      <vt:lpstr>SIFT vector formation</vt:lpstr>
      <vt:lpstr>SIFT vector formation</vt:lpstr>
      <vt:lpstr>Ensure smoothness</vt:lpstr>
      <vt:lpstr>Reduce effect of illumination</vt:lpstr>
      <vt:lpstr>Thực hành</vt:lpstr>
      <vt:lpstr>Tham khảo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Admin</cp:lastModifiedBy>
  <cp:revision>56</cp:revision>
  <dcterms:created xsi:type="dcterms:W3CDTF">2019-03-17T15:28:32Z</dcterms:created>
  <dcterms:modified xsi:type="dcterms:W3CDTF">2019-06-10T09:34:27Z</dcterms:modified>
</cp:coreProperties>
</file>